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custom.xml" ContentType="application/vnd.openxmlformats-officedocument.custom-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19"/>
    <p:sldId id="257" r:id="rId20"/>
    <p:sldId id="258" r:id="rId21"/>
    <p:sldId id="259" r:id="rId22"/>
    <p:sldId id="260" r:id="rId23"/>
    <p:sldId id="261" r:id="rId24"/>
    <p:sldId id="262" r:id="rId25"/>
    <p:sldId id="263" r:id="rId18"/>
    <p:sldId id="264" r:id="rId17"/>
    <p:sldId id="265" r:id="rId16"/>
    <p:sldId id="266" r:id="rId15"/>
    <p:sldId id="267" r:id="rId14"/>
    <p:sldId id="268" r:id="rId13"/>
    <p:sldId id="269" r:id="rId12"/>
    <p:sldId id="270" r:id="rId11"/>
    <p:sldId id="271" r:id="rId10"/>
    <p:sldId id="272" r:id="rId9"/>
    <p:sldId id="273" r:id="rId8"/>
  </p:sldIdLst>
  <p:sldSz cy="6858000" cx="12191695"/>
  <p:notesSz cx="20104100" cy="12446000"/>
  <p:embeddedFontLst>
    <p:embeddedFont>
      <p:font typeface="Nunito"/>
      <p:regular r:id="rId26"/>
      <p:bold r:id="rId27"/>
      <p:italic r:id="rId28"/>
      <p:boldItalic r:id="rId29"/>
    </p:embeddedFont>
    <p:embeddedFont>
      <p:font typeface="Montserrat"/>
      <p:regular r:id="rId30"/>
      <p:bold r:id="rId31"/>
      <p:italic r:id="rId32"/>
      <p:boldItalic r:id="rId33"/>
    </p:embeddedFont>
    <p:embeddedFont>
      <p:font typeface="Century Gothic"/>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38" roundtripDataSignature="AMtx7mg5g1rBr92IJEZo2+10x3GqsCA8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8" Type="http://schemas.openxmlformats.org/officeDocument/2006/relationships/slide" Target="slides/slide18.xml"/><Relationship Id="rId9" Type="http://schemas.openxmlformats.org/officeDocument/2006/relationships/slide" Target="slides/slide17.xml"/><Relationship Id="rId10" Type="http://schemas.openxmlformats.org/officeDocument/2006/relationships/slide" Target="slides/slide16.xml"/><Relationship Id="rId11" Type="http://schemas.openxmlformats.org/officeDocument/2006/relationships/slide" Target="slides/slide15.xml"/><Relationship Id="rId12" Type="http://schemas.openxmlformats.org/officeDocument/2006/relationships/slide" Target="slides/slide14.xml"/><Relationship Id="rId13" Type="http://schemas.openxmlformats.org/officeDocument/2006/relationships/slide" Target="slides/slide13.xml"/><Relationship Id="rId14" Type="http://schemas.openxmlformats.org/officeDocument/2006/relationships/slide" Target="slides/slide12.xml"/><Relationship Id="rId15" Type="http://schemas.openxmlformats.org/officeDocument/2006/relationships/slide" Target="slides/slide11.xml"/><Relationship Id="rId16" Type="http://schemas.openxmlformats.org/officeDocument/2006/relationships/slide" Target="slides/slide10.xml"/><Relationship Id="rId17" Type="http://schemas.openxmlformats.org/officeDocument/2006/relationships/slide" Target="slides/slide9.xml"/><Relationship Id="rId18" Type="http://schemas.openxmlformats.org/officeDocument/2006/relationships/slide" Target="slides/slide8.xml"/><Relationship Id="rId19" Type="http://schemas.openxmlformats.org/officeDocument/2006/relationships/slide" Target="slides/slide1.xml"/><Relationship Id="rId20" Type="http://schemas.openxmlformats.org/officeDocument/2006/relationships/slide" Target="slides/slide2.xml"/><Relationship Id="rId21" Type="http://schemas.openxmlformats.org/officeDocument/2006/relationships/slide" Target="slides/slide3.xml"/><Relationship Id="rId22" Type="http://schemas.openxmlformats.org/officeDocument/2006/relationships/slide" Target="slides/slide4.xml"/><Relationship Id="rId23" Type="http://schemas.openxmlformats.org/officeDocument/2006/relationships/slide" Target="slides/slide5.xml"/><Relationship Id="rId24" Type="http://schemas.openxmlformats.org/officeDocument/2006/relationships/slide" Target="slides/slide6.xml"/><Relationship Id="rId25" Type="http://schemas.openxmlformats.org/officeDocument/2006/relationships/slide" Target="slides/slide7.xml"/><Relationship Id="rId26" Type="http://schemas.openxmlformats.org/officeDocument/2006/relationships/font" Target="fonts/Nunito-regular.fntdata"/><Relationship Id="rId27" Type="http://schemas.openxmlformats.org/officeDocument/2006/relationships/font" Target="fonts/Nunito-bold.fntdata"/><Relationship Id="rId28" Type="http://schemas.openxmlformats.org/officeDocument/2006/relationships/font" Target="fonts/Nunito-italic.fntdata"/><Relationship Id="rId29" Type="http://schemas.openxmlformats.org/officeDocument/2006/relationships/font" Target="fonts/Nunito-boldItalic.fntdata"/><Relationship Id="rId30" Type="http://schemas.openxmlformats.org/officeDocument/2006/relationships/font" Target="fonts/Montserrat-regular.fntdata"/><Relationship Id="rId31" Type="http://schemas.openxmlformats.org/officeDocument/2006/relationships/font" Target="fonts/Montserrat-bold.fntdata"/><Relationship Id="rId32" Type="http://schemas.openxmlformats.org/officeDocument/2006/relationships/font" Target="fonts/Montserrat-italic.fntdata"/><Relationship Id="rId33" Type="http://schemas.openxmlformats.org/officeDocument/2006/relationships/font" Target="fonts/Montserrat-boldItalic.fntdata"/><Relationship Id="rId34" Type="http://schemas.openxmlformats.org/officeDocument/2006/relationships/font" Target="fonts/CenturyGothic-regular.fntdata"/><Relationship Id="rId35" Type="http://schemas.openxmlformats.org/officeDocument/2006/relationships/font" Target="fonts/CenturyGothic-bold.fntdata"/><Relationship Id="rId36" Type="http://schemas.openxmlformats.org/officeDocument/2006/relationships/font" Target="fonts/CenturyGothic-italic.fntdata"/><Relationship Id="rId37" Type="http://schemas.openxmlformats.org/officeDocument/2006/relationships/font" Target="fonts/CenturyGothic-boldItalic.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8712200" cy="623888"/>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 name="Google Shape;4;n"/>
          <p:cNvSpPr txBox="1"/>
          <p:nvPr>
            <p:ph idx="10" type="dt"/>
          </p:nvPr>
        </p:nvSpPr>
        <p:spPr>
          <a:xfrm>
            <a:off x="11387138" y="0"/>
            <a:ext cx="8712200" cy="623888"/>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 name="Google Shape;5;n"/>
          <p:cNvSpPr/>
          <p:nvPr>
            <p:ph idx="3" type="sldImg"/>
          </p:nvPr>
        </p:nvSpPr>
        <p:spPr>
          <a:xfrm>
            <a:off x="6659563" y="1555750"/>
            <a:ext cx="6784975" cy="42005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2009775" y="5989638"/>
            <a:ext cx="16084550" cy="49006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11822113"/>
            <a:ext cx="8712200" cy="62388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n"/>
          <p:cNvSpPr txBox="1"/>
          <p:nvPr>
            <p:ph idx="12" type="sldNum"/>
          </p:nvPr>
        </p:nvSpPr>
        <p:spPr>
          <a:xfrm>
            <a:off x="11387138" y="11822113"/>
            <a:ext cx="8712200" cy="6238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sz="12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obj">
  <p:cSld name="OBJECT">
    <p:spTree>
      <p:nvGrpSpPr>
        <p:cNvPr id="15" name="Shape 15"/>
        <p:cNvGrpSpPr/>
        <p:nvPr/>
      </p:nvGrpSpPr>
      <p:grpSpPr>
        <a:xfrm>
          <a:off x="0" y="0"/>
          <a:ext cx="0" cy="0"/>
          <a:chOff x="0" y="0"/>
          <a:chExt cx="0" cy="0"/>
        </a:xfrm>
      </p:grpSpPr>
      <p:sp>
        <p:nvSpPr>
          <p:cNvPr id="16" name="Google Shape;16;p22"/>
          <p:cNvSpPr txBox="1"/>
          <p:nvPr>
            <p:ph type="title"/>
          </p:nvPr>
        </p:nvSpPr>
        <p:spPr>
          <a:xfrm>
            <a:off x="2927336" y="2706418"/>
            <a:ext cx="14249427" cy="469407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50">
                <a:solidFill>
                  <a:srgbClr val="65499D"/>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2"/>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2"/>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2"/>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 name="Shape 20"/>
        <p:cNvGrpSpPr/>
        <p:nvPr/>
      </p:nvGrpSpPr>
      <p:grpSpPr>
        <a:xfrm>
          <a:off x="0" y="0"/>
          <a:ext cx="0" cy="0"/>
          <a:chOff x="0" y="0"/>
          <a:chExt cx="0" cy="0"/>
        </a:xfrm>
      </p:grpSpPr>
      <p:sp>
        <p:nvSpPr>
          <p:cNvPr id="21" name="Google Shape;21;p23"/>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3"/>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3"/>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 name="Shape 24"/>
        <p:cNvGrpSpPr/>
        <p:nvPr/>
      </p:nvGrpSpPr>
      <p:grpSpPr>
        <a:xfrm>
          <a:off x="0" y="0"/>
          <a:ext cx="0" cy="0"/>
          <a:chOff x="0" y="0"/>
          <a:chExt cx="0" cy="0"/>
        </a:xfrm>
      </p:grpSpPr>
      <p:sp>
        <p:nvSpPr>
          <p:cNvPr id="25" name="Google Shape;25;p24"/>
          <p:cNvSpPr txBox="1"/>
          <p:nvPr>
            <p:ph type="title"/>
          </p:nvPr>
        </p:nvSpPr>
        <p:spPr>
          <a:xfrm>
            <a:off x="2927336" y="2706418"/>
            <a:ext cx="14249427" cy="469407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50">
                <a:solidFill>
                  <a:srgbClr val="65499D"/>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4"/>
          <p:cNvSpPr txBox="1"/>
          <p:nvPr>
            <p:ph idx="1" type="body"/>
          </p:nvPr>
        </p:nvSpPr>
        <p:spPr>
          <a:xfrm>
            <a:off x="1005205" y="2862580"/>
            <a:ext cx="18093690" cy="821436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 name="Google Shape;27;p24"/>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4"/>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4"/>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
        <p:nvSpPr>
          <p:cNvPr id="30" name="Google Shape;30;p24"/>
          <p:cNvSpPr/>
          <p:nvPr>
            <p:ph idx="2" type="pic"/>
          </p:nvPr>
        </p:nvSpPr>
        <p:spPr>
          <a:xfrm>
            <a:off x="0" y="8050"/>
            <a:ext cx="10509250" cy="12437949"/>
          </a:xfrm>
          <a:prstGeom prst="rect">
            <a:avLst/>
          </a:prstGeom>
          <a:solidFill>
            <a:srgbClr val="3B3B3B"/>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31" name="Shape 31"/>
        <p:cNvGrpSpPr/>
        <p:nvPr/>
      </p:nvGrpSpPr>
      <p:grpSpPr>
        <a:xfrm>
          <a:off x="0" y="0"/>
          <a:ext cx="0" cy="0"/>
          <a:chOff x="0" y="0"/>
          <a:chExt cx="0" cy="0"/>
        </a:xfrm>
      </p:grpSpPr>
      <p:sp>
        <p:nvSpPr>
          <p:cNvPr id="32" name="Google Shape;32;p25"/>
          <p:cNvSpPr/>
          <p:nvPr/>
        </p:nvSpPr>
        <p:spPr>
          <a:xfrm>
            <a:off x="0" y="11677596"/>
            <a:ext cx="755015" cy="762635"/>
          </a:xfrm>
          <a:custGeom>
            <a:rect b="b" l="l" r="r" t="t"/>
            <a:pathLst>
              <a:path extrusionOk="0" h="762634" w="755015">
                <a:moveTo>
                  <a:pt x="754672" y="0"/>
                </a:moveTo>
                <a:lnTo>
                  <a:pt x="0" y="0"/>
                </a:lnTo>
                <a:lnTo>
                  <a:pt x="0" y="762446"/>
                </a:lnTo>
                <a:lnTo>
                  <a:pt x="754672" y="762446"/>
                </a:lnTo>
                <a:lnTo>
                  <a:pt x="754672" y="0"/>
                </a:lnTo>
                <a:close/>
              </a:path>
            </a:pathLst>
          </a:custGeom>
          <a:solidFill>
            <a:srgbClr val="230C33"/>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 name="Google Shape;33;p25"/>
          <p:cNvSpPr/>
          <p:nvPr/>
        </p:nvSpPr>
        <p:spPr>
          <a:xfrm>
            <a:off x="0" y="1276375"/>
            <a:ext cx="732790" cy="9888855"/>
          </a:xfrm>
          <a:custGeom>
            <a:rect b="b" l="l" r="r" t="t"/>
            <a:pathLst>
              <a:path extrusionOk="0" h="9888855" w="732790">
                <a:moveTo>
                  <a:pt x="732264" y="0"/>
                </a:moveTo>
                <a:lnTo>
                  <a:pt x="0" y="0"/>
                </a:lnTo>
                <a:lnTo>
                  <a:pt x="0" y="9888431"/>
                </a:lnTo>
                <a:lnTo>
                  <a:pt x="732264" y="9888431"/>
                </a:lnTo>
                <a:lnTo>
                  <a:pt x="732264" y="0"/>
                </a:lnTo>
                <a:close/>
              </a:path>
            </a:pathLst>
          </a:custGeom>
          <a:solidFill>
            <a:srgbClr val="230C33"/>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4" name="Google Shape;34;p25"/>
          <p:cNvSpPr/>
          <p:nvPr/>
        </p:nvSpPr>
        <p:spPr>
          <a:xfrm>
            <a:off x="1270554" y="1268838"/>
            <a:ext cx="17535525" cy="9884410"/>
          </a:xfrm>
          <a:custGeom>
            <a:rect b="b" l="l" r="r" t="t"/>
            <a:pathLst>
              <a:path extrusionOk="0" h="9884410" w="17535525">
                <a:moveTo>
                  <a:pt x="17534935" y="0"/>
                </a:moveTo>
                <a:lnTo>
                  <a:pt x="0" y="0"/>
                </a:lnTo>
                <a:lnTo>
                  <a:pt x="0" y="9884043"/>
                </a:lnTo>
                <a:lnTo>
                  <a:pt x="17534935" y="9884043"/>
                </a:lnTo>
                <a:lnTo>
                  <a:pt x="17534935" y="0"/>
                </a:lnTo>
                <a:close/>
              </a:path>
            </a:pathLst>
          </a:custGeom>
          <a:solidFill>
            <a:srgbClr val="230C33"/>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5" name="Google Shape;35;p25"/>
          <p:cNvSpPr txBox="1"/>
          <p:nvPr>
            <p:ph type="title"/>
          </p:nvPr>
        </p:nvSpPr>
        <p:spPr>
          <a:xfrm>
            <a:off x="2927336" y="2706418"/>
            <a:ext cx="14249427" cy="469407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50">
                <a:solidFill>
                  <a:srgbClr val="65499D"/>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5"/>
          <p:cNvSpPr txBox="1"/>
          <p:nvPr>
            <p:ph idx="1" type="body"/>
          </p:nvPr>
        </p:nvSpPr>
        <p:spPr>
          <a:xfrm>
            <a:off x="1005205" y="2862580"/>
            <a:ext cx="8745284" cy="821436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25"/>
          <p:cNvSpPr txBox="1"/>
          <p:nvPr>
            <p:ph idx="2" type="body"/>
          </p:nvPr>
        </p:nvSpPr>
        <p:spPr>
          <a:xfrm>
            <a:off x="10353611" y="2862580"/>
            <a:ext cx="8745284" cy="821436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8" name="Google Shape;38;p25"/>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5"/>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5"/>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1" name="Shape 41"/>
        <p:cNvGrpSpPr/>
        <p:nvPr/>
      </p:nvGrpSpPr>
      <p:grpSpPr>
        <a:xfrm>
          <a:off x="0" y="0"/>
          <a:ext cx="0" cy="0"/>
          <a:chOff x="0" y="0"/>
          <a:chExt cx="0" cy="0"/>
        </a:xfrm>
      </p:grpSpPr>
      <p:sp>
        <p:nvSpPr>
          <p:cNvPr id="42" name="Google Shape;42;p26"/>
          <p:cNvSpPr/>
          <p:nvPr/>
        </p:nvSpPr>
        <p:spPr>
          <a:xfrm>
            <a:off x="3536949" y="2954950"/>
            <a:ext cx="13030200" cy="8077200"/>
          </a:xfrm>
          <a:prstGeom prst="rect">
            <a:avLst/>
          </a:prstGeom>
          <a:solidFill>
            <a:srgbClr val="262626"/>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t/>
            </a:r>
            <a:endParaRPr sz="1800">
              <a:solidFill>
                <a:schemeClr val="lt1"/>
              </a:solidFill>
            </a:endParaRPr>
          </a:p>
        </p:txBody>
      </p:sp>
      <p:sp>
        <p:nvSpPr>
          <p:cNvPr id="43" name="Google Shape;43;p26"/>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6"/>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6"/>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lvl1pPr>
            <a:lvl2pPr indent="0" lvl="1" algn="r">
              <a:spcBef>
                <a:spcPts val="0"/>
              </a:spcBef>
              <a:buNone/>
              <a:defRPr/>
            </a:lvl2pPr>
            <a:lvl3pPr indent="0" lvl="2" algn="r">
              <a:spcBef>
                <a:spcPts val="0"/>
              </a:spcBef>
              <a:buNone/>
              <a:defRPr/>
            </a:lvl3pPr>
            <a:lvl4pPr indent="0" lvl="3" algn="r">
              <a:spcBef>
                <a:spcPts val="0"/>
              </a:spcBef>
              <a:buNone/>
              <a:defRPr/>
            </a:lvl4pPr>
            <a:lvl5pPr indent="0" lvl="4" algn="r">
              <a:spcBef>
                <a:spcPts val="0"/>
              </a:spcBef>
              <a:buNone/>
              <a:defRPr/>
            </a:lvl5pPr>
            <a:lvl6pPr indent="0" lvl="5" algn="r">
              <a:spcBef>
                <a:spcPts val="0"/>
              </a:spcBef>
              <a:buNone/>
              <a:defRPr/>
            </a:lvl6pPr>
            <a:lvl7pPr indent="0" lvl="6" algn="r">
              <a:spcBef>
                <a:spcPts val="0"/>
              </a:spcBef>
              <a:buNone/>
              <a:defRPr/>
            </a:lvl7pPr>
            <a:lvl8pPr indent="0" lvl="7" algn="r">
              <a:spcBef>
                <a:spcPts val="0"/>
              </a:spcBef>
              <a:buNone/>
              <a:defRPr/>
            </a:lvl8pPr>
            <a:lvl9pPr indent="0" lvl="8"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6" name="Google Shape;46;p26"/>
          <p:cNvSpPr/>
          <p:nvPr>
            <p:ph idx="2" type="pic"/>
          </p:nvPr>
        </p:nvSpPr>
        <p:spPr>
          <a:xfrm>
            <a:off x="3536949" y="2954950"/>
            <a:ext cx="13030199" cy="80772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7" name="Shape 47"/>
        <p:cNvGrpSpPr/>
        <p:nvPr/>
      </p:nvGrpSpPr>
      <p:grpSpPr>
        <a:xfrm>
          <a:off x="0" y="0"/>
          <a:ext cx="0" cy="0"/>
          <a:chOff x="0" y="0"/>
          <a:chExt cx="0" cy="0"/>
        </a:xfrm>
      </p:grpSpPr>
      <p:sp>
        <p:nvSpPr>
          <p:cNvPr id="48" name="Google Shape;48;p27"/>
          <p:cNvSpPr txBox="1"/>
          <p:nvPr>
            <p:ph type="ctrTitle"/>
          </p:nvPr>
        </p:nvSpPr>
        <p:spPr>
          <a:xfrm>
            <a:off x="1507807" y="3858260"/>
            <a:ext cx="17088486" cy="261366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5050">
                <a:solidFill>
                  <a:srgbClr val="65499D"/>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7"/>
          <p:cNvSpPr txBox="1"/>
          <p:nvPr>
            <p:ph idx="1" type="subTitle"/>
          </p:nvPr>
        </p:nvSpPr>
        <p:spPr>
          <a:xfrm>
            <a:off x="3015615" y="6969760"/>
            <a:ext cx="14072870" cy="3111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7"/>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7"/>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27"/>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2927336" y="2706418"/>
            <a:ext cx="14249427" cy="4694073"/>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5050" u="none" cap="none" strike="noStrike">
                <a:solidFill>
                  <a:srgbClr val="65499D"/>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1005205" y="2862580"/>
            <a:ext cx="18093690" cy="821436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2" name="Google Shape;12;p21"/>
          <p:cNvSpPr txBox="1"/>
          <p:nvPr>
            <p:ph idx="11" type="ftr"/>
          </p:nvPr>
        </p:nvSpPr>
        <p:spPr>
          <a:xfrm>
            <a:off x="6835394" y="11574780"/>
            <a:ext cx="6433312" cy="6223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21"/>
          <p:cNvSpPr txBox="1"/>
          <p:nvPr>
            <p:ph idx="10" type="dt"/>
          </p:nvPr>
        </p:nvSpPr>
        <p:spPr>
          <a:xfrm>
            <a:off x="1005205" y="11574780"/>
            <a:ext cx="4623943" cy="6223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21"/>
          <p:cNvSpPr txBox="1"/>
          <p:nvPr>
            <p:ph idx="12" type="sldNum"/>
          </p:nvPr>
        </p:nvSpPr>
        <p:spPr>
          <a:xfrm>
            <a:off x="14474953" y="11574780"/>
            <a:ext cx="4623943" cy="622300"/>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media" Target="../media/media1.mp4"/><Relationship Id="rId4" Type="http://schemas.openxmlformats.org/officeDocument/2006/relationships/video" Target="../media/media1.mp4"/><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media" Target="../media/media2.mp4"/><Relationship Id="rId4" Type="http://schemas.openxmlformats.org/officeDocument/2006/relationships/video" Target="../media/media2.mp4"/><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4.jp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17.jpg"/><Relationship Id="rId7"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8.jpg"/><Relationship Id="rId5" Type="http://schemas.openxmlformats.org/officeDocument/2006/relationships/image" Target="../media/image19.jpg"/><Relationship Id="rId6"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jpg"/><Relationship Id="rId7"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microsoft.com/office/2007/relationships/media" Target="../media/media3.mp4"/><Relationship Id="rId4" Type="http://schemas.openxmlformats.org/officeDocument/2006/relationships/video" Target="../media/media3.mp4"/><Relationship Id="rId5"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5.png"/><Relationship Id="rId4" Type="http://schemas.openxmlformats.org/officeDocument/2006/relationships/image" Target="../media/image26.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fixo:capa-fundo" descr="socias-capa-fundo.png"/>
          <p:cNvPicPr>
            <a:picLocks noChangeAspect="1"/>
          </p:cNvPicPr>
          <p:nvPr/>
        </p:nvPicPr>
        <p:blipFill>
          <a:blip r:embed="rId3"/>
          <a:srcRect l="1" r="1"/>
          <a:stretch>
            <a:fillRect/>
          </a:stretch>
        </p:blipFill>
        <p:spPr>
          <a:xfrm>
            <a:off x="0" y="0"/>
            <a:ext cx="12191695" cy="6858000"/>
          </a:xfrm>
          <a:prstGeom prst="rect">
            <a:avLst/>
          </a:prstGeom>
        </p:spPr>
      </p:pic>
      <p:pic>
        <p:nvPicPr>
          <p:cNvPr id="4" name="img:julia" descr="julia-recorte.png"/>
          <p:cNvPicPr>
            <a:picLocks noChangeAspect="1"/>
          </p:cNvPicPr>
          <p:nvPr/>
        </p:nvPicPr>
        <p:blipFill>
          <a:blip r:embed="rId4"/>
          <a:stretch>
            <a:fillRect/>
          </a:stretch>
        </p:blipFill>
        <p:spPr>
          <a:xfrm>
            <a:off x="2743200" y="685800"/>
            <a:ext cx="4206240" cy="6208776"/>
          </a:xfrm>
          <a:prstGeom prst="rect">
            <a:avLst/>
          </a:prstGeom>
        </p:spPr>
      </p:pic>
      <p:pic>
        <p:nvPicPr>
          <p:cNvPr id="5" name="img:jamille" descr="jamille-recorte.png"/>
          <p:cNvPicPr>
            <a:picLocks noChangeAspect="1"/>
          </p:cNvPicPr>
          <p:nvPr/>
        </p:nvPicPr>
        <p:blipFill>
          <a:blip r:embed="rId5"/>
          <a:stretch>
            <a:fillRect/>
          </a:stretch>
        </p:blipFill>
        <p:spPr>
          <a:xfrm>
            <a:off x="5806440" y="502920"/>
            <a:ext cx="4736592" cy="6199632"/>
          </a:xfrm>
          <a:prstGeom prst="rect">
            <a:avLst/>
          </a:prstGeom>
        </p:spPr>
      </p:pic>
      <p:sp>
        <p:nvSpPr>
          <p:cNvPr id="6" name="txt:nome-julia"/>
          <p:cNvSpPr txBox="1"/>
          <p:nvPr/>
        </p:nvSpPr>
        <p:spPr>
          <a:xfrm>
            <a:off x="685800" y="3246120"/>
            <a:ext cx="2377440" cy="457200"/>
          </a:xfrm>
          <a:prstGeom prst="rect">
            <a:avLst/>
          </a:prstGeom>
          <a:noFill/>
        </p:spPr>
        <p:txBody>
          <a:bodyPr wrap="square" anchor="t" lIns="0" rIns="0" tIns="0" bIns="0">
            <a:spAutoFit/>
          </a:bodyPr>
          <a:lstStyle/>
          <a:p>
            <a:pPr algn="l">
              <a:lnSpc>
                <a:spcPct val="100000"/>
              </a:lnSpc>
            </a:pPr>
            <a:r>
              <a:rPr sz="1800" b="1" i="0">
                <a:solidFill>
                  <a:srgbClr val="FFFFFF"/>
                </a:solidFill>
                <a:latin typeface="Montserrat"/>
              </a:rPr>
              <a:t>Júlia</a:t>
            </a:r>
            <a:r>
              <a:rPr sz="1800" b="0" i="0">
                <a:solidFill>
                  <a:srgbClr val="FFFFFF"/>
                </a:solidFill>
                <a:latin typeface="Montserrat"/>
              </a:rPr>
              <a:t>Colete</a:t>
            </a:r>
          </a:p>
        </p:txBody>
      </p:sp>
      <p:sp>
        <p:nvSpPr>
          <p:cNvPr id="7" name="txt:nome-jamille"/>
          <p:cNvSpPr txBox="1"/>
          <p:nvPr/>
        </p:nvSpPr>
        <p:spPr>
          <a:xfrm>
            <a:off x="9418320" y="3246120"/>
            <a:ext cx="2377440" cy="457200"/>
          </a:xfrm>
          <a:prstGeom prst="rect">
            <a:avLst/>
          </a:prstGeom>
          <a:noFill/>
        </p:spPr>
        <p:txBody>
          <a:bodyPr wrap="square" anchor="t" lIns="0" rIns="0" tIns="0" bIns="0">
            <a:spAutoFit/>
          </a:bodyPr>
          <a:lstStyle/>
          <a:p>
            <a:pPr algn="l">
              <a:lnSpc>
                <a:spcPct val="100000"/>
              </a:lnSpc>
            </a:pPr>
            <a:r>
              <a:rPr sz="1800" b="1" i="0">
                <a:solidFill>
                  <a:srgbClr val="FFFFFF"/>
                </a:solidFill>
                <a:latin typeface="Montserrat"/>
              </a:rPr>
              <a:t>Jamille</a:t>
            </a:r>
            <a:r>
              <a:rPr sz="1800" b="0" i="0">
                <a:solidFill>
                  <a:srgbClr val="FFFFFF"/>
                </a:solidFill>
                <a:latin typeface="Montserrat"/>
              </a:rPr>
              <a:t>Colete</a:t>
            </a:r>
          </a:p>
        </p:txBody>
      </p:sp>
      <p:pic>
        <p:nvPicPr>
          <p:cNvPr id="8" name="deco:faixa-colete" descr="faixa-colete.png"/>
          <p:cNvPicPr>
            <a:picLocks noChangeAspect="1"/>
          </p:cNvPicPr>
          <p:nvPr/>
        </p:nvPicPr>
        <p:blipFill>
          <a:blip r:embed="rId6"/>
          <a:stretch>
            <a:fillRect/>
          </a:stretch>
        </p:blipFill>
        <p:spPr>
          <a:xfrm>
            <a:off x="0" y="5852160"/>
            <a:ext cx="12191695" cy="1009624"/>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childTnLst>
                                </p:cTn>
                              </p:par>
                              <p:par>
                                <p:cTn id="9" presetID="42" presetClass="entr" presetSubtype="0" fill="hold" nodeType="withEffect">
                                  <p:stCondLst>
                                    <p:cond delay="3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00"/>
                                        <p:tgtEl>
                                          <p:spTgt spid="4"/>
                                        </p:tgtEl>
                                      </p:cBhvr>
                                    </p:animEffect>
                                    <p:anim calcmode="lin" valueType="num">
                                      <p:cBhvr>
                                        <p:cTn id="12" dur="700" decel="100000" fill="hold"/>
                                        <p:tgtEl>
                                          <p:spTgt spid="4"/>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61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00"/>
                                        <p:tgtEl>
                                          <p:spTgt spid="5"/>
                                        </p:tgtEl>
                                      </p:cBhvr>
                                    </p:animEffect>
                                    <p:anim calcmode="lin" valueType="num">
                                      <p:cBhvr>
                                        <p:cTn id="16" dur="700" decel="100000" fill="hold"/>
                                        <p:tgtEl>
                                          <p:spTgt spid="5"/>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7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00"/>
                                        <p:tgtEl>
                                          <p:spTgt spid="6"/>
                                        </p:tgtEl>
                                      </p:cBhvr>
                                    </p:animEffect>
                                    <p:anim calcmode="lin" valueType="num">
                                      <p:cBhvr>
                                        <p:cTn id="20" dur="700" decel="100000" fill="hold"/>
                                        <p:tgtEl>
                                          <p:spTgt spid="6"/>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13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o" descr="fita-b.png"/>
          <p:cNvPicPr>
            <a:picLocks noChangeAspect="1"/>
          </p:cNvPicPr>
          <p:nvPr/>
        </p:nvPicPr>
        <p:blipFill>
          <a:blip r:embed="rId3"/>
          <a:stretch>
            <a:fillRect/>
          </a:stretch>
        </p:blipFill>
        <p:spPr>
          <a:xfrm rot="20100000">
            <a:off x="-1463040" y="-1005840"/>
            <a:ext cx="3931920" cy="2093976"/>
          </a:xfrm>
          <a:prstGeom prst="rect">
            <a:avLst/>
          </a:prstGeom>
        </p:spPr>
      </p:pic>
      <p:pic>
        <p:nvPicPr>
          <p:cNvPr id="4"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sp>
        <p:nvSpPr>
          <p:cNvPr id="5" name="txt:titulo"/>
          <p:cNvSpPr txBox="1"/>
          <p:nvPr/>
        </p:nvSpPr>
        <p:spPr>
          <a:xfrm>
            <a:off x="777240" y="1417320"/>
            <a:ext cx="6766560" cy="3291840"/>
          </a:xfrm>
          <a:prstGeom prst="rect">
            <a:avLst/>
          </a:prstGeom>
          <a:noFill/>
        </p:spPr>
        <p:txBody>
          <a:bodyPr wrap="square" anchor="t" lIns="0" rIns="0" tIns="0" bIns="0">
            <a:spAutoFit/>
          </a:bodyPr>
          <a:lstStyle/>
          <a:p>
            <a:pPr algn="l">
              <a:lnSpc>
                <a:spcPct val="100000"/>
              </a:lnSpc>
            </a:pPr>
            <a:r>
              <a:rPr sz="5400" b="1" i="1">
                <a:solidFill>
                  <a:srgbClr val="FFFFFF"/>
                </a:solidFill>
                <a:latin typeface="Montserrat"/>
              </a:rPr>
              <a:t>O MELHOR </a:t>
            </a:r>
            <a:r>
              <a:rPr sz="5400" b="1" i="1">
                <a:solidFill>
                  <a:srgbClr val="F97816"/>
                </a:solidFill>
                <a:latin typeface="Montserrat"/>
              </a:rPr>
              <a:t>LEAD</a:t>
            </a:r>
          </a:p>
          <a:p>
            <a:pPr algn="l">
              <a:lnSpc>
                <a:spcPct val="100000"/>
              </a:lnSpc>
              <a:spcBef>
                <a:spcPts val="216"/>
              </a:spcBef>
            </a:pPr>
            <a:r>
              <a:rPr sz="5400" b="1" i="1">
                <a:solidFill>
                  <a:srgbClr val="FFFFFF"/>
                </a:solidFill>
                <a:latin typeface="Montserrat"/>
              </a:rPr>
              <a:t>JÁ CONHECE</a:t>
            </a:r>
          </a:p>
          <a:p>
            <a:pPr algn="l">
              <a:lnSpc>
                <a:spcPct val="100000"/>
              </a:lnSpc>
              <a:spcBef>
                <a:spcPts val="216"/>
              </a:spcBef>
            </a:pPr>
            <a:r>
              <a:rPr sz="5400" b="1" i="1">
                <a:solidFill>
                  <a:srgbClr val="F97816"/>
                </a:solidFill>
                <a:latin typeface="Montserrat"/>
              </a:rPr>
              <a:t>VOCÊ</a:t>
            </a:r>
            <a:r>
              <a:rPr sz="5400" b="1" i="1">
                <a:solidFill>
                  <a:srgbClr val="FFFFFF"/>
                </a:solidFill>
                <a:latin typeface="Montserrat"/>
              </a:rPr>
              <a:t>.</a:t>
            </a:r>
          </a:p>
        </p:txBody>
      </p:sp>
      <p:sp>
        <p:nvSpPr>
          <p:cNvPr id="6" name="txt:descritivo"/>
          <p:cNvSpPr txBox="1"/>
          <p:nvPr/>
        </p:nvSpPr>
        <p:spPr>
          <a:xfrm>
            <a:off x="804672" y="4434840"/>
            <a:ext cx="6400800" cy="1188720"/>
          </a:xfrm>
          <a:prstGeom prst="rect">
            <a:avLst/>
          </a:prstGeom>
          <a:noFill/>
        </p:spPr>
        <p:txBody>
          <a:bodyPr wrap="square" anchor="t" lIns="0" rIns="0" tIns="0" bIns="0">
            <a:spAutoFit/>
          </a:bodyPr>
          <a:lstStyle/>
          <a:p>
            <a:pPr algn="l">
              <a:lnSpc>
                <a:spcPct val="100000"/>
              </a:lnSpc>
            </a:pPr>
            <a:r>
              <a:rPr sz="1600" b="0" i="0">
                <a:solidFill>
                  <a:srgbClr val="EAE8ED"/>
                </a:solidFill>
                <a:latin typeface="Montserrat"/>
              </a:rPr>
              <a:t>Construir confiança antes da intenção de compra transforma audiência em demanda.</a:t>
            </a:r>
          </a:p>
        </p:txBody>
      </p:sp>
      <p:sp>
        <p:nvSpPr>
          <p:cNvPr id="7" name="txt:assinatura"/>
          <p:cNvSpPr txBox="1"/>
          <p:nvPr/>
        </p:nvSpPr>
        <p:spPr>
          <a:xfrm>
            <a:off x="804672" y="5669280"/>
            <a:ext cx="5486400" cy="365760"/>
          </a:xfrm>
          <a:prstGeom prst="rect">
            <a:avLst/>
          </a:prstGeom>
          <a:noFill/>
        </p:spPr>
        <p:txBody>
          <a:bodyPr wrap="square" anchor="t" lIns="0" rIns="0" tIns="0" bIns="0">
            <a:spAutoFit/>
          </a:bodyPr>
          <a:lstStyle/>
          <a:p>
            <a:pPr algn="l">
              <a:lnSpc>
                <a:spcPct val="100000"/>
              </a:lnSpc>
            </a:pPr>
            <a:r>
              <a:rPr sz="1500" b="1" i="0">
                <a:solidFill>
                  <a:srgbClr val="FFFFFF"/>
                </a:solidFill>
                <a:latin typeface="Montserrat"/>
              </a:rPr>
              <a:t>JÚLIA E JAMILLE </a:t>
            </a:r>
            <a:r>
              <a:rPr sz="1500" b="0" i="0">
                <a:solidFill>
                  <a:srgbClr val="FFFFFF"/>
                </a:solidFill>
                <a:latin typeface="Montserrat"/>
              </a:rPr>
              <a:t>COLETE</a:t>
            </a:r>
          </a:p>
        </p:txBody>
      </p:sp>
      <p:pic>
        <p:nvPicPr>
          <p:cNvPr id="8" name="img:celular" descr="celular-socias.png"/>
          <p:cNvPicPr>
            <a:picLocks noChangeAspect="1"/>
          </p:cNvPicPr>
          <p:nvPr/>
        </p:nvPicPr>
        <p:blipFill>
          <a:blip r:embed="rId4"/>
          <a:stretch>
            <a:fillRect/>
          </a:stretch>
        </p:blipFill>
        <p:spPr>
          <a:xfrm>
            <a:off x="8366760" y="640080"/>
            <a:ext cx="2971800" cy="585216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10" presetClass="entr" presetSubtype="0" fill="hold" nodeType="withEffect">
                                  <p:stCondLst>
                                    <p:cond delay="1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800"/>
                                        <p:tgtEl>
                                          <p:spTgt spid="4"/>
                                        </p:tgtEl>
                                      </p:cBhvr>
                                    </p:animEffect>
                                  </p:childTnLst>
                                </p:cTn>
                              </p:par>
                              <p:par>
                                <p:cTn id="13" presetID="42" presetClass="entr" presetSubtype="0" fill="hold" nodeType="withEffect">
                                  <p:stCondLst>
                                    <p:cond delay="3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00"/>
                                        <p:tgtEl>
                                          <p:spTgt spid="8"/>
                                        </p:tgtEl>
                                      </p:cBhvr>
                                    </p:animEffect>
                                    <p:anim calcmode="lin" valueType="num">
                                      <p:cBhvr>
                                        <p:cTn id="16" dur="700" decel="100000" fill="hold"/>
                                        <p:tgtEl>
                                          <p:spTgt spid="8"/>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61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00"/>
                                        <p:tgtEl>
                                          <p:spTgt spid="5"/>
                                        </p:tgtEl>
                                      </p:cBhvr>
                                    </p:animEffect>
                                    <p:anim calcmode="lin" valueType="num">
                                      <p:cBhvr>
                                        <p:cTn id="20" dur="700" decel="100000" fill="hold"/>
                                        <p:tgtEl>
                                          <p:spTgt spid="5"/>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87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700"/>
                                        <p:tgtEl>
                                          <p:spTgt spid="6"/>
                                        </p:tgtEl>
                                      </p:cBhvr>
                                    </p:animEffect>
                                    <p:anim calcmode="lin" valueType="num">
                                      <p:cBhvr>
                                        <p:cTn id="24" dur="700" decel="100000" fill="hold"/>
                                        <p:tgtEl>
                                          <p:spTgt spid="6"/>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13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00"/>
                                        <p:tgtEl>
                                          <p:spTgt spid="7"/>
                                        </p:tgtEl>
                                      </p:cBhvr>
                                    </p:animEffect>
                                    <p:anim calcmode="lin" valueType="num">
                                      <p:cBhvr>
                                        <p:cTn id="28" dur="700" decel="100000" fill="hold"/>
                                        <p:tgtEl>
                                          <p:spTgt spid="7"/>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sp>
        <p:nvSpPr>
          <p:cNvPr id="3" name="fixo:borda"/>
          <p:cNvSpPr/>
          <p:nvPr/>
        </p:nvSpPr>
        <p:spPr>
          <a:xfrm>
            <a:off x="0" y="0"/>
            <a:ext cx="109728" cy="685800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xt:titulo"/>
          <p:cNvSpPr txBox="1"/>
          <p:nvPr/>
        </p:nvSpPr>
        <p:spPr>
          <a:xfrm>
            <a:off x="1371600" y="822960"/>
            <a:ext cx="9418320" cy="731520"/>
          </a:xfrm>
          <a:prstGeom prst="rect">
            <a:avLst/>
          </a:prstGeom>
          <a:noFill/>
        </p:spPr>
        <p:txBody>
          <a:bodyPr wrap="square" anchor="t" lIns="0" rIns="0" tIns="0" bIns="0">
            <a:spAutoFit/>
          </a:bodyPr>
          <a:lstStyle/>
          <a:p>
            <a:pPr algn="ctr">
              <a:lnSpc>
                <a:spcPct val="100000"/>
              </a:lnSpc>
            </a:pPr>
            <a:r>
              <a:rPr sz="3800" b="1" i="0">
                <a:solidFill>
                  <a:srgbClr val="F97816"/>
                </a:solidFill>
                <a:latin typeface="Montserrat"/>
              </a:rPr>
              <a:t>QUEM SOMOS</a:t>
            </a:r>
          </a:p>
        </p:txBody>
      </p:sp>
      <p:sp>
        <p:nvSpPr>
          <p:cNvPr id="5" name="deco:ornamento-e"/>
          <p:cNvSpPr/>
          <p:nvPr/>
        </p:nvSpPr>
        <p:spPr>
          <a:xfrm>
            <a:off x="5181447" y="1755648"/>
            <a:ext cx="731520" cy="18288"/>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eco:ornamento-d"/>
          <p:cNvSpPr/>
          <p:nvPr/>
        </p:nvSpPr>
        <p:spPr>
          <a:xfrm>
            <a:off x="6278727" y="1755648"/>
            <a:ext cx="731520" cy="18288"/>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eco:ornamento"/>
          <p:cNvSpPr/>
          <p:nvPr/>
        </p:nvSpPr>
        <p:spPr>
          <a:xfrm>
            <a:off x="6013551" y="1691640"/>
            <a:ext cx="164592" cy="146304"/>
          </a:xfrm>
          <a:prstGeom prst="diamond">
            <a:avLst/>
          </a:prstGeom>
          <a:solidFill>
            <a:srgbClr val="F978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xt:p1"/>
          <p:cNvSpPr txBox="1"/>
          <p:nvPr/>
        </p:nvSpPr>
        <p:spPr>
          <a:xfrm>
            <a:off x="1828800" y="2103120"/>
            <a:ext cx="8503920" cy="1463040"/>
          </a:xfrm>
          <a:prstGeom prst="rect">
            <a:avLst/>
          </a:prstGeom>
          <a:noFill/>
        </p:spPr>
        <p:txBody>
          <a:bodyPr wrap="square" anchor="t" lIns="0" rIns="0" tIns="0" bIns="0">
            <a:spAutoFit/>
          </a:bodyPr>
          <a:lstStyle/>
          <a:p>
            <a:pPr algn="ctr">
              <a:lnSpc>
                <a:spcPct val="100000"/>
              </a:lnSpc>
            </a:pPr>
            <a:r>
              <a:rPr sz="1800" b="1" i="0">
                <a:solidFill>
                  <a:srgbClr val="FFFFFF"/>
                </a:solidFill>
                <a:latin typeface="Montserrat"/>
              </a:rPr>
              <a:t>Não viemos falar só de produção de conteúdo ou de geração de leads. Viemos falar de como construir um mercado em que as pessoas já confiam em você antes mesmo de estarem prontas para comprar.</a:t>
            </a:r>
          </a:p>
        </p:txBody>
      </p:sp>
      <p:sp>
        <p:nvSpPr>
          <p:cNvPr id="9" name="txt:destaque"/>
          <p:cNvSpPr txBox="1"/>
          <p:nvPr/>
        </p:nvSpPr>
        <p:spPr>
          <a:xfrm>
            <a:off x="1828800" y="3703320"/>
            <a:ext cx="8503920" cy="914400"/>
          </a:xfrm>
          <a:prstGeom prst="rect">
            <a:avLst/>
          </a:prstGeom>
          <a:noFill/>
        </p:spPr>
        <p:txBody>
          <a:bodyPr wrap="square" anchor="t" lIns="0" rIns="0" tIns="0" bIns="0">
            <a:spAutoFit/>
          </a:bodyPr>
          <a:lstStyle/>
          <a:p>
            <a:pPr algn="ctr">
              <a:lnSpc>
                <a:spcPct val="100000"/>
              </a:lnSpc>
            </a:pPr>
            <a:r>
              <a:rPr sz="2600" b="1" i="0">
                <a:solidFill>
                  <a:srgbClr val="F97816"/>
                </a:solidFill>
                <a:latin typeface="Montserrat"/>
              </a:rPr>
              <a:t>A venda começa muito antes de o cliente querer comprar.</a:t>
            </a:r>
          </a:p>
        </p:txBody>
      </p:sp>
      <p:sp>
        <p:nvSpPr>
          <p:cNvPr id="10" name="txt:faixa"/>
          <p:cNvSpPr/>
          <p:nvPr/>
        </p:nvSpPr>
        <p:spPr>
          <a:xfrm>
            <a:off x="1554480" y="4983480"/>
            <a:ext cx="9052560" cy="86868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1600" b="1">
                <a:solidFill>
                  <a:srgbClr val="FFFFFF"/>
                </a:solidFill>
                <a:latin typeface="Montserrat"/>
              </a:rPr>
              <a:t>A gente não aparece só quando alguém quer comprar um apartamento:</a:t>
            </a:r>
          </a:p>
          <a:p>
            <a:pPr algn="ctr"/>
            <a:r>
              <a:rPr sz="1600" b="1">
                <a:solidFill>
                  <a:srgbClr val="FFFFFF"/>
                </a:solidFill>
                <a:latin typeface="Montserrat"/>
              </a:rPr>
              <a:t>construímos um universo de informação, relacionamento e confiança em torno dessa decisão.</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p:tgtEl>
                                          <p:spTgt spid="5"/>
                                        </p:tgtEl>
                                      </p:cBhvr>
                                    </p:animEffect>
                                  </p:childTnLst>
                                </p:cTn>
                              </p:par>
                              <p:par>
                                <p:cTn id="9" presetID="10" presetClass="entr" presetSubtype="0" fill="hold" nodeType="withEffect">
                                  <p:stCondLst>
                                    <p:cond delay="1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800"/>
                                        <p:tgtEl>
                                          <p:spTgt spid="6"/>
                                        </p:tgtEl>
                                      </p:cBhvr>
                                    </p:animEffect>
                                  </p:childTnLst>
                                </p:cTn>
                              </p:par>
                              <p:par>
                                <p:cTn id="13" presetID="10" presetClass="entr" presetSubtype="0" fill="hold" nodeType="withEffect">
                                  <p:stCondLst>
                                    <p:cond delay="24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p:tgtEl>
                                          <p:spTgt spid="7"/>
                                        </p:tgtEl>
                                      </p:cBhvr>
                                    </p:animEffect>
                                  </p:childTnLst>
                                </p:cTn>
                              </p:par>
                              <p:par>
                                <p:cTn id="17" presetID="42" presetClass="entr" presetSubtype="0" fill="hold" nodeType="withEffect">
                                  <p:stCondLst>
                                    <p:cond delay="3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00"/>
                                        <p:tgtEl>
                                          <p:spTgt spid="4"/>
                                        </p:tgtEl>
                                      </p:cBhvr>
                                    </p:animEffect>
                                    <p:anim calcmode="lin" valueType="num">
                                      <p:cBhvr>
                                        <p:cTn id="20" dur="700" decel="100000" fill="hold"/>
                                        <p:tgtEl>
                                          <p:spTgt spid="4"/>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61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00"/>
                                        <p:tgtEl>
                                          <p:spTgt spid="8"/>
                                        </p:tgtEl>
                                      </p:cBhvr>
                                    </p:animEffect>
                                    <p:anim calcmode="lin" valueType="num">
                                      <p:cBhvr>
                                        <p:cTn id="24" dur="700" decel="100000" fill="hold"/>
                                        <p:tgtEl>
                                          <p:spTgt spid="8"/>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87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00"/>
                                        <p:tgtEl>
                                          <p:spTgt spid="9"/>
                                        </p:tgtEl>
                                      </p:cBhvr>
                                    </p:animEffect>
                                    <p:anim calcmode="lin" valueType="num">
                                      <p:cBhvr>
                                        <p:cTn id="28" dur="700" decel="100000" fill="hold"/>
                                        <p:tgtEl>
                                          <p:spTgt spid="9"/>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13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00"/>
                                        <p:tgtEl>
                                          <p:spTgt spid="10"/>
                                        </p:tgtEl>
                                      </p:cBhvr>
                                    </p:animEffect>
                                    <p:anim calcmode="lin" valueType="num">
                                      <p:cBhvr>
                                        <p:cTn id="32" dur="700" decel="100000" fill="hold"/>
                                        <p:tgtEl>
                                          <p:spTgt spid="10"/>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img:perfil" descr="celular-perfil.png"/>
          <p:cNvPicPr>
            <a:picLocks noChangeAspect="1"/>
          </p:cNvPicPr>
          <p:nvPr/>
        </p:nvPicPr>
        <p:blipFill>
          <a:blip r:embed="rId3"/>
          <a:stretch>
            <a:fillRect/>
          </a:stretch>
        </p:blipFill>
        <p:spPr>
          <a:xfrm>
            <a:off x="182880" y="457200"/>
            <a:ext cx="6035040" cy="5733288"/>
          </a:xfrm>
          <a:prstGeom prst="rect">
            <a:avLst/>
          </a:prstGeom>
        </p:spPr>
      </p:pic>
      <p:pic>
        <p:nvPicPr>
          <p:cNvPr id="4" name="deco:fita-so" descr="fita-b.png"/>
          <p:cNvPicPr>
            <a:picLocks noChangeAspect="1"/>
          </p:cNvPicPr>
          <p:nvPr/>
        </p:nvPicPr>
        <p:blipFill>
          <a:blip r:embed="rId4"/>
          <a:stretch>
            <a:fillRect/>
          </a:stretch>
        </p:blipFill>
        <p:spPr>
          <a:xfrm rot="19800000">
            <a:off x="9448495" y="5394960"/>
            <a:ext cx="4206240" cy="2240280"/>
          </a:xfrm>
          <a:prstGeom prst="rect">
            <a:avLst/>
          </a:prstGeom>
        </p:spPr>
      </p:pic>
      <p:sp>
        <p:nvSpPr>
          <p:cNvPr id="5" name="txt:titulo"/>
          <p:cNvSpPr txBox="1"/>
          <p:nvPr/>
        </p:nvSpPr>
        <p:spPr>
          <a:xfrm>
            <a:off x="5669280" y="1188720"/>
            <a:ext cx="6035040" cy="1097280"/>
          </a:xfrm>
          <a:prstGeom prst="rect">
            <a:avLst/>
          </a:prstGeom>
          <a:noFill/>
        </p:spPr>
        <p:txBody>
          <a:bodyPr wrap="square" anchor="t" lIns="0" rIns="0" tIns="0" bIns="0">
            <a:spAutoFit/>
          </a:bodyPr>
          <a:lstStyle/>
          <a:p>
            <a:pPr algn="l">
              <a:lnSpc>
                <a:spcPct val="100000"/>
              </a:lnSpc>
            </a:pPr>
            <a:r>
              <a:rPr sz="6000" b="1" i="1">
                <a:solidFill>
                  <a:srgbClr val="F97816"/>
                </a:solidFill>
                <a:latin typeface="Montserrat"/>
              </a:rPr>
              <a:t>A HISTÓRIA</a:t>
            </a:r>
          </a:p>
        </p:txBody>
      </p:sp>
      <p:sp>
        <p:nvSpPr>
          <p:cNvPr id="6" name="txt:sub"/>
          <p:cNvSpPr txBox="1"/>
          <p:nvPr/>
        </p:nvSpPr>
        <p:spPr>
          <a:xfrm>
            <a:off x="5669280" y="2331720"/>
            <a:ext cx="6035040" cy="2286000"/>
          </a:xfrm>
          <a:prstGeom prst="rect">
            <a:avLst/>
          </a:prstGeom>
          <a:noFill/>
        </p:spPr>
        <p:txBody>
          <a:bodyPr wrap="square" anchor="t" lIns="0" rIns="0" tIns="0" bIns="0">
            <a:spAutoFit/>
          </a:bodyPr>
          <a:lstStyle/>
          <a:p>
            <a:pPr algn="l">
              <a:lnSpc>
                <a:spcPct val="100000"/>
              </a:lnSpc>
            </a:pPr>
            <a:r>
              <a:rPr sz="3000" b="0" i="0">
                <a:solidFill>
                  <a:srgbClr val="FFFFFF"/>
                </a:solidFill>
                <a:latin typeface="Montserrat"/>
              </a:rPr>
              <a:t>DA COLETE: </a:t>
            </a:r>
          </a:p>
          <a:p>
            <a:pPr algn="l">
              <a:lnSpc>
                <a:spcPct val="100000"/>
              </a:lnSpc>
              <a:spcBef>
                <a:spcPts val="120"/>
              </a:spcBef>
            </a:pPr>
            <a:r>
              <a:rPr sz="3000" b="1" i="0">
                <a:solidFill>
                  <a:srgbClr val="FFFFFF"/>
                </a:solidFill>
                <a:latin typeface="Montserrat"/>
              </a:rPr>
              <a:t>O QUE APRENDEMOS</a:t>
            </a:r>
          </a:p>
          <a:p>
            <a:pPr algn="l">
              <a:lnSpc>
                <a:spcPct val="100000"/>
              </a:lnSpc>
              <a:spcBef>
                <a:spcPts val="120"/>
              </a:spcBef>
            </a:pPr>
            <a:r>
              <a:rPr sz="3000" b="0" i="0">
                <a:solidFill>
                  <a:srgbClr val="FFFFFF"/>
                </a:solidFill>
                <a:latin typeface="Montserrat"/>
              </a:rPr>
              <a:t>NA PRÁTICA</a:t>
            </a:r>
          </a:p>
        </p:txBody>
      </p:sp>
      <p:sp>
        <p:nvSpPr>
          <p:cNvPr id="7" name="txt:convite"/>
          <p:cNvSpPr txBox="1"/>
          <p:nvPr/>
        </p:nvSpPr>
        <p:spPr>
          <a:xfrm>
            <a:off x="5669280" y="4343400"/>
            <a:ext cx="5669280" cy="1097280"/>
          </a:xfrm>
          <a:prstGeom prst="rect">
            <a:avLst/>
          </a:prstGeom>
          <a:noFill/>
        </p:spPr>
        <p:txBody>
          <a:bodyPr wrap="square" anchor="t" lIns="0" rIns="0" tIns="0" bIns="0">
            <a:spAutoFit/>
          </a:bodyPr>
          <a:lstStyle/>
          <a:p>
            <a:pPr algn="l">
              <a:lnSpc>
                <a:spcPct val="100000"/>
              </a:lnSpc>
            </a:pPr>
            <a:r>
              <a:rPr sz="1600" b="0" i="0">
                <a:solidFill>
                  <a:srgbClr val="EAE8ED"/>
                </a:solidFill>
                <a:latin typeface="Montserrat"/>
              </a:rPr>
              <a:t>E um convite para o mercado imobiliário repensar a maneira como gera demanda.</a:t>
            </a:r>
          </a:p>
        </p:txBody>
      </p:sp>
      <p:sp>
        <p:nvSpPr>
          <p:cNvPr id="8" name="txt:arroba"/>
          <p:cNvSpPr txBox="1"/>
          <p:nvPr/>
        </p:nvSpPr>
        <p:spPr>
          <a:xfrm>
            <a:off x="5669280" y="5623560"/>
            <a:ext cx="5486400" cy="365760"/>
          </a:xfrm>
          <a:prstGeom prst="rect">
            <a:avLst/>
          </a:prstGeom>
          <a:noFill/>
        </p:spPr>
        <p:txBody>
          <a:bodyPr wrap="square" anchor="t" lIns="0" rIns="0" tIns="0" bIns="0">
            <a:spAutoFit/>
          </a:bodyPr>
          <a:lstStyle/>
          <a:p>
            <a:pPr algn="l">
              <a:lnSpc>
                <a:spcPct val="100000"/>
              </a:lnSpc>
            </a:pPr>
            <a:r>
              <a:rPr sz="1500" b="0" i="1">
                <a:solidFill>
                  <a:srgbClr val="EAE8ED"/>
                </a:solidFill>
                <a:latin typeface="Montserrat"/>
              </a:rPr>
              <a:t>@coleteconsultoria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p:tgtEl>
                                          <p:spTgt spid="4"/>
                                        </p:tgtEl>
                                      </p:cBhvr>
                                    </p:animEffect>
                                  </p:childTnLst>
                                </p:cTn>
                              </p:par>
                              <p:par>
                                <p:cTn id="9" presetID="42" presetClass="entr" presetSubtype="0" fill="hold" nodeType="withEffect">
                                  <p:stCondLst>
                                    <p:cond delay="3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00"/>
                                        <p:tgtEl>
                                          <p:spTgt spid="3"/>
                                        </p:tgtEl>
                                      </p:cBhvr>
                                    </p:animEffect>
                                    <p:anim calcmode="lin" valueType="num">
                                      <p:cBhvr>
                                        <p:cTn id="12" dur="700" decel="100000" fill="hold"/>
                                        <p:tgtEl>
                                          <p:spTgt spid="3"/>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61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00"/>
                                        <p:tgtEl>
                                          <p:spTgt spid="5"/>
                                        </p:tgtEl>
                                      </p:cBhvr>
                                    </p:animEffect>
                                    <p:anim calcmode="lin" valueType="num">
                                      <p:cBhvr>
                                        <p:cTn id="16" dur="700" decel="100000" fill="hold"/>
                                        <p:tgtEl>
                                          <p:spTgt spid="5"/>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7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00"/>
                                        <p:tgtEl>
                                          <p:spTgt spid="6"/>
                                        </p:tgtEl>
                                      </p:cBhvr>
                                    </p:animEffect>
                                    <p:anim calcmode="lin" valueType="num">
                                      <p:cBhvr>
                                        <p:cTn id="20" dur="700" decel="100000" fill="hold"/>
                                        <p:tgtEl>
                                          <p:spTgt spid="6"/>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13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39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decel="100000" fill="hold"/>
                                        <p:tgtEl>
                                          <p:spTgt spid="8"/>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o" descr="fita-b.png"/>
          <p:cNvPicPr>
            <a:picLocks noChangeAspect="1"/>
          </p:cNvPicPr>
          <p:nvPr/>
        </p:nvPicPr>
        <p:blipFill>
          <a:blip r:embed="rId3"/>
          <a:stretch>
            <a:fillRect/>
          </a:stretch>
        </p:blipFill>
        <p:spPr>
          <a:xfrm rot="20100000">
            <a:off x="-1463040" y="-1005840"/>
            <a:ext cx="3931920" cy="2093976"/>
          </a:xfrm>
          <a:prstGeom prst="rect">
            <a:avLst/>
          </a:prstGeom>
        </p:spPr>
      </p:pic>
      <p:pic>
        <p:nvPicPr>
          <p:cNvPr id="4"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pic>
        <p:nvPicPr>
          <p:cNvPr id="5" name="deco:fita-so" descr="fita-b.png"/>
          <p:cNvPicPr>
            <a:picLocks noChangeAspect="1"/>
          </p:cNvPicPr>
          <p:nvPr/>
        </p:nvPicPr>
        <p:blipFill>
          <a:blip r:embed="rId3"/>
          <a:stretch>
            <a:fillRect/>
          </a:stretch>
        </p:blipFill>
        <p:spPr>
          <a:xfrm rot="19800000">
            <a:off x="9448495" y="5394960"/>
            <a:ext cx="4206240" cy="2240280"/>
          </a:xfrm>
          <a:prstGeom prst="rect">
            <a:avLst/>
          </a:prstGeom>
        </p:spPr>
      </p:pic>
      <p:sp>
        <p:nvSpPr>
          <p:cNvPr id="6" name="txt:titulo"/>
          <p:cNvSpPr txBox="1"/>
          <p:nvPr/>
        </p:nvSpPr>
        <p:spPr>
          <a:xfrm>
            <a:off x="914400" y="502920"/>
            <a:ext cx="10332720" cy="822960"/>
          </a:xfrm>
          <a:prstGeom prst="rect">
            <a:avLst/>
          </a:prstGeom>
          <a:noFill/>
        </p:spPr>
        <p:txBody>
          <a:bodyPr wrap="square" anchor="t" lIns="0" rIns="0" tIns="0" bIns="0">
            <a:spAutoFit/>
          </a:bodyPr>
          <a:lstStyle/>
          <a:p>
            <a:pPr algn="ctr">
              <a:lnSpc>
                <a:spcPct val="100000"/>
              </a:lnSpc>
            </a:pPr>
            <a:r>
              <a:rPr sz="4400" b="1" i="0">
                <a:solidFill>
                  <a:srgbClr val="F97816"/>
                </a:solidFill>
                <a:latin typeface="Montserrat"/>
              </a:rPr>
              <a:t>O PROBLEMA</a:t>
            </a:r>
          </a:p>
        </p:txBody>
      </p:sp>
      <p:pic>
        <p:nvPicPr>
          <p:cNvPr id="7" name="img:antes" descr="fita-c.png"/>
          <p:cNvPicPr>
            <a:picLocks noChangeAspect="1"/>
          </p:cNvPicPr>
          <p:nvPr/>
        </p:nvPicPr>
        <p:blipFill>
          <a:blip r:embed="rId4"/>
          <a:stretch>
            <a:fillRect/>
          </a:stretch>
        </p:blipFill>
        <p:spPr>
          <a:xfrm>
            <a:off x="1874519" y="1600200"/>
            <a:ext cx="4023360" cy="4434840"/>
          </a:xfrm>
          <a:prstGeom prst="rect">
            <a:avLst/>
          </a:prstGeom>
        </p:spPr>
      </p:pic>
      <p:sp>
        <p:nvSpPr>
          <p:cNvPr id="8" name="txt:antes-t"/>
          <p:cNvSpPr txBox="1"/>
          <p:nvPr/>
        </p:nvSpPr>
        <p:spPr>
          <a:xfrm>
            <a:off x="1874519" y="1920240"/>
            <a:ext cx="4023360" cy="548640"/>
          </a:xfrm>
          <a:prstGeom prst="rect">
            <a:avLst/>
          </a:prstGeom>
          <a:noFill/>
        </p:spPr>
        <p:txBody>
          <a:bodyPr wrap="square" anchor="t" lIns="0" rIns="0" tIns="0" bIns="0">
            <a:spAutoFit/>
          </a:bodyPr>
          <a:lstStyle/>
          <a:p>
            <a:pPr algn="ctr">
              <a:lnSpc>
                <a:spcPct val="100000"/>
              </a:lnSpc>
            </a:pPr>
            <a:r>
              <a:rPr sz="2400" b="1" i="0">
                <a:solidFill>
                  <a:srgbClr val="F97816"/>
                </a:solidFill>
                <a:latin typeface="Montserrat"/>
              </a:rPr>
              <a:t>ANTES</a:t>
            </a:r>
          </a:p>
        </p:txBody>
      </p:sp>
      <p:pic>
        <p:nvPicPr>
          <p:cNvPr id="9" name="txt:antes-l-m0" descr="fita-d.png"/>
          <p:cNvPicPr>
            <a:picLocks noChangeAspect="1"/>
          </p:cNvPicPr>
          <p:nvPr/>
        </p:nvPicPr>
        <p:blipFill>
          <a:blip r:embed="rId5"/>
          <a:stretch>
            <a:fillRect/>
          </a:stretch>
        </p:blipFill>
        <p:spPr>
          <a:xfrm>
            <a:off x="2240279" y="2660904"/>
            <a:ext cx="155448" cy="155448"/>
          </a:xfrm>
          <a:prstGeom prst="rect">
            <a:avLst/>
          </a:prstGeom>
        </p:spPr>
      </p:pic>
      <p:sp>
        <p:nvSpPr>
          <p:cNvPr id="10" name="txt:antes-l-0"/>
          <p:cNvSpPr txBox="1"/>
          <p:nvPr/>
        </p:nvSpPr>
        <p:spPr>
          <a:xfrm>
            <a:off x="2532887" y="2606040"/>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Gerávamos tráfego.</a:t>
            </a:r>
          </a:p>
        </p:txBody>
      </p:sp>
      <p:pic>
        <p:nvPicPr>
          <p:cNvPr id="11" name="txt:antes-l-m1" descr="fita-d.png"/>
          <p:cNvPicPr>
            <a:picLocks noChangeAspect="1"/>
          </p:cNvPicPr>
          <p:nvPr/>
        </p:nvPicPr>
        <p:blipFill>
          <a:blip r:embed="rId5"/>
          <a:stretch>
            <a:fillRect/>
          </a:stretch>
        </p:blipFill>
        <p:spPr>
          <a:xfrm>
            <a:off x="2240279" y="3029458"/>
            <a:ext cx="155448" cy="155448"/>
          </a:xfrm>
          <a:prstGeom prst="rect">
            <a:avLst/>
          </a:prstGeom>
        </p:spPr>
      </p:pic>
      <p:sp>
        <p:nvSpPr>
          <p:cNvPr id="12" name="txt:antes-l-1"/>
          <p:cNvSpPr txBox="1"/>
          <p:nvPr/>
        </p:nvSpPr>
        <p:spPr>
          <a:xfrm>
            <a:off x="2532887" y="2974594"/>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Não éramos insubstituíveis para o nosso cliente.</a:t>
            </a:r>
          </a:p>
        </p:txBody>
      </p:sp>
      <p:pic>
        <p:nvPicPr>
          <p:cNvPr id="13" name="txt:antes-l-m2" descr="fita-d.png"/>
          <p:cNvPicPr>
            <a:picLocks noChangeAspect="1"/>
          </p:cNvPicPr>
          <p:nvPr/>
        </p:nvPicPr>
        <p:blipFill>
          <a:blip r:embed="rId5"/>
          <a:stretch>
            <a:fillRect/>
          </a:stretch>
        </p:blipFill>
        <p:spPr>
          <a:xfrm>
            <a:off x="2240279" y="3620262"/>
            <a:ext cx="155448" cy="155448"/>
          </a:xfrm>
          <a:prstGeom prst="rect">
            <a:avLst/>
          </a:prstGeom>
        </p:spPr>
      </p:pic>
      <p:sp>
        <p:nvSpPr>
          <p:cNvPr id="14" name="txt:antes-l-2"/>
          <p:cNvSpPr txBox="1"/>
          <p:nvPr/>
        </p:nvSpPr>
        <p:spPr>
          <a:xfrm>
            <a:off x="2532887" y="3565398"/>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A pergunta: o que vamos fazer?</a:t>
            </a:r>
          </a:p>
        </p:txBody>
      </p:sp>
      <p:pic>
        <p:nvPicPr>
          <p:cNvPr id="15" name="img:depois" descr="fita-c.png"/>
          <p:cNvPicPr>
            <a:picLocks noChangeAspect="1"/>
          </p:cNvPicPr>
          <p:nvPr/>
        </p:nvPicPr>
        <p:blipFill>
          <a:blip r:embed="rId4"/>
          <a:stretch>
            <a:fillRect/>
          </a:stretch>
        </p:blipFill>
        <p:spPr>
          <a:xfrm>
            <a:off x="6309360" y="1600200"/>
            <a:ext cx="4023360" cy="4434840"/>
          </a:xfrm>
          <a:prstGeom prst="rect">
            <a:avLst/>
          </a:prstGeom>
        </p:spPr>
      </p:pic>
      <p:sp>
        <p:nvSpPr>
          <p:cNvPr id="16" name="txt:depois-t"/>
          <p:cNvSpPr txBox="1"/>
          <p:nvPr/>
        </p:nvSpPr>
        <p:spPr>
          <a:xfrm>
            <a:off x="6309360" y="1920240"/>
            <a:ext cx="4023360" cy="548640"/>
          </a:xfrm>
          <a:prstGeom prst="rect">
            <a:avLst/>
          </a:prstGeom>
          <a:noFill/>
        </p:spPr>
        <p:txBody>
          <a:bodyPr wrap="square" anchor="t" lIns="0" rIns="0" tIns="0" bIns="0">
            <a:spAutoFit/>
          </a:bodyPr>
          <a:lstStyle/>
          <a:p>
            <a:pPr algn="ctr">
              <a:lnSpc>
                <a:spcPct val="100000"/>
              </a:lnSpc>
            </a:pPr>
            <a:r>
              <a:rPr sz="2400" b="1" i="0">
                <a:solidFill>
                  <a:srgbClr val="F97816"/>
                </a:solidFill>
                <a:latin typeface="Montserrat"/>
              </a:rPr>
              <a:t>DEPOIS</a:t>
            </a:r>
          </a:p>
        </p:txBody>
      </p:sp>
      <p:pic>
        <p:nvPicPr>
          <p:cNvPr id="17" name="txt:depois-l-m0" descr="fita-d.png"/>
          <p:cNvPicPr>
            <a:picLocks noChangeAspect="1"/>
          </p:cNvPicPr>
          <p:nvPr/>
        </p:nvPicPr>
        <p:blipFill>
          <a:blip r:embed="rId5"/>
          <a:stretch>
            <a:fillRect/>
          </a:stretch>
        </p:blipFill>
        <p:spPr>
          <a:xfrm>
            <a:off x="6675120" y="2660904"/>
            <a:ext cx="155448" cy="155448"/>
          </a:xfrm>
          <a:prstGeom prst="rect">
            <a:avLst/>
          </a:prstGeom>
        </p:spPr>
      </p:pic>
      <p:sp>
        <p:nvSpPr>
          <p:cNvPr id="18" name="txt:depois-l-0"/>
          <p:cNvSpPr txBox="1"/>
          <p:nvPr/>
        </p:nvSpPr>
        <p:spPr>
          <a:xfrm>
            <a:off x="6967728" y="2606040"/>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Uma marca valiosa, não só um produto ou serviço.</a:t>
            </a:r>
          </a:p>
        </p:txBody>
      </p:sp>
      <p:pic>
        <p:nvPicPr>
          <p:cNvPr id="19" name="txt:depois-l-m1" descr="fita-d.png"/>
          <p:cNvPicPr>
            <a:picLocks noChangeAspect="1"/>
          </p:cNvPicPr>
          <p:nvPr/>
        </p:nvPicPr>
        <p:blipFill>
          <a:blip r:embed="rId5"/>
          <a:stretch>
            <a:fillRect/>
          </a:stretch>
        </p:blipFill>
        <p:spPr>
          <a:xfrm>
            <a:off x="6675120" y="3251708"/>
            <a:ext cx="155448" cy="155448"/>
          </a:xfrm>
          <a:prstGeom prst="rect">
            <a:avLst/>
          </a:prstGeom>
        </p:spPr>
      </p:pic>
      <p:sp>
        <p:nvSpPr>
          <p:cNvPr id="20" name="txt:depois-l-1"/>
          <p:cNvSpPr txBox="1"/>
          <p:nvPr/>
        </p:nvSpPr>
        <p:spPr>
          <a:xfrm>
            <a:off x="6967728" y="3196844"/>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Um universo completo em volta da decisão de compra.</a:t>
            </a:r>
          </a:p>
        </p:txBody>
      </p:sp>
      <p:pic>
        <p:nvPicPr>
          <p:cNvPr id="21" name="txt:depois-l-m2" descr="fita-d.png"/>
          <p:cNvPicPr>
            <a:picLocks noChangeAspect="1"/>
          </p:cNvPicPr>
          <p:nvPr/>
        </p:nvPicPr>
        <p:blipFill>
          <a:blip r:embed="rId5"/>
          <a:stretch>
            <a:fillRect/>
          </a:stretch>
        </p:blipFill>
        <p:spPr>
          <a:xfrm>
            <a:off x="6675120" y="3842511"/>
            <a:ext cx="155448" cy="155448"/>
          </a:xfrm>
          <a:prstGeom prst="rect">
            <a:avLst/>
          </a:prstGeom>
        </p:spPr>
      </p:pic>
      <p:sp>
        <p:nvSpPr>
          <p:cNvPr id="22" name="txt:depois-l-2"/>
          <p:cNvSpPr txBox="1"/>
          <p:nvPr/>
        </p:nvSpPr>
        <p:spPr>
          <a:xfrm>
            <a:off x="6967728" y="3787648"/>
            <a:ext cx="2999232" cy="548640"/>
          </a:xfrm>
          <a:prstGeom prst="rect">
            <a:avLst/>
          </a:prstGeom>
          <a:noFill/>
        </p:spPr>
        <p:txBody>
          <a:bodyPr wrap="square" anchor="t" lIns="0" rIns="0" tIns="0" bIns="0">
            <a:spAutoFit/>
          </a:bodyPr>
          <a:lstStyle/>
          <a:p>
            <a:pPr algn="l">
              <a:lnSpc>
                <a:spcPct val="100000"/>
              </a:lnSpc>
            </a:pPr>
            <a:r>
              <a:rPr sz="1400" b="1" i="0">
                <a:solidFill>
                  <a:srgbClr val="FFFFFF"/>
                </a:solidFill>
                <a:latin typeface="Montserrat"/>
              </a:rPr>
              <a:t>O cliente como protagonista: não as construtoras, nem os produtos.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10" presetClass="entr" presetSubtype="0" fill="hold" nodeType="withEffect">
                                  <p:stCondLst>
                                    <p:cond delay="1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800"/>
                                        <p:tgtEl>
                                          <p:spTgt spid="4"/>
                                        </p:tgtEl>
                                      </p:cBhvr>
                                    </p:animEffect>
                                  </p:childTnLst>
                                </p:cTn>
                              </p:par>
                              <p:par>
                                <p:cTn id="13" presetID="10" presetClass="entr" presetSubtype="0" fill="hold" nodeType="withEffect">
                                  <p:stCondLst>
                                    <p:cond delay="24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p:tgtEl>
                                          <p:spTgt spid="5"/>
                                        </p:tgtEl>
                                      </p:cBhvr>
                                    </p:animEffect>
                                  </p:childTnLst>
                                </p:cTn>
                              </p:par>
                              <p:par>
                                <p:cTn id="17" presetID="42" presetClass="entr" presetSubtype="0" fill="hold" nodeType="withEffect">
                                  <p:stCondLst>
                                    <p:cond delay="3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anim calcmode="lin" valueType="num">
                                      <p:cBhvr>
                                        <p:cTn id="20" dur="700" decel="100000" fill="hold"/>
                                        <p:tgtEl>
                                          <p:spTgt spid="7"/>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491"/>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00"/>
                                        <p:tgtEl>
                                          <p:spTgt spid="15"/>
                                        </p:tgtEl>
                                      </p:cBhvr>
                                    </p:animEffect>
                                    <p:anim calcmode="lin" valueType="num">
                                      <p:cBhvr>
                                        <p:cTn id="24" dur="700" decel="100000" fill="hold"/>
                                        <p:tgtEl>
                                          <p:spTgt spid="15"/>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632"/>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00"/>
                                        <p:tgtEl>
                                          <p:spTgt spid="6"/>
                                        </p:tgtEl>
                                      </p:cBhvr>
                                    </p:animEffect>
                                    <p:anim calcmode="lin" valueType="num">
                                      <p:cBhvr>
                                        <p:cTn id="28" dur="700" decel="100000" fill="hold"/>
                                        <p:tgtEl>
                                          <p:spTgt spid="6"/>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773"/>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700"/>
                                        <p:tgtEl>
                                          <p:spTgt spid="8"/>
                                        </p:tgtEl>
                                      </p:cBhvr>
                                    </p:animEffect>
                                    <p:anim calcmode="lin" valueType="num">
                                      <p:cBhvr>
                                        <p:cTn id="32" dur="700" decel="100000" fill="hold"/>
                                        <p:tgtEl>
                                          <p:spTgt spid="8"/>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914"/>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700"/>
                                        <p:tgtEl>
                                          <p:spTgt spid="9"/>
                                        </p:tgtEl>
                                      </p:cBhvr>
                                    </p:animEffect>
                                    <p:anim calcmode="lin" valueType="num">
                                      <p:cBhvr>
                                        <p:cTn id="36" dur="700" decel="100000" fill="hold"/>
                                        <p:tgtEl>
                                          <p:spTgt spid="9"/>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1055"/>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700"/>
                                        <p:tgtEl>
                                          <p:spTgt spid="10"/>
                                        </p:tgtEl>
                                      </p:cBhvr>
                                    </p:animEffect>
                                    <p:anim calcmode="lin" valueType="num">
                                      <p:cBhvr>
                                        <p:cTn id="40" dur="700" decel="100000" fill="hold"/>
                                        <p:tgtEl>
                                          <p:spTgt spid="10"/>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1196"/>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700"/>
                                        <p:tgtEl>
                                          <p:spTgt spid="11"/>
                                        </p:tgtEl>
                                      </p:cBhvr>
                                    </p:animEffect>
                                    <p:anim calcmode="lin" valueType="num">
                                      <p:cBhvr>
                                        <p:cTn id="44" dur="700" decel="100000" fill="hold"/>
                                        <p:tgtEl>
                                          <p:spTgt spid="11"/>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1337"/>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700"/>
                                        <p:tgtEl>
                                          <p:spTgt spid="12"/>
                                        </p:tgtEl>
                                      </p:cBhvr>
                                    </p:animEffect>
                                    <p:anim calcmode="lin" valueType="num">
                                      <p:cBhvr>
                                        <p:cTn id="48" dur="700" decel="100000" fill="hold"/>
                                        <p:tgtEl>
                                          <p:spTgt spid="12"/>
                                        </p:tgtEl>
                                        <p:attrNameLst>
                                          <p:attrName>ppt_y</p:attrName>
                                        </p:attrNameLst>
                                      </p:cBhvr>
                                      <p:tavLst>
                                        <p:tav tm="0">
                                          <p:val>
                                            <p:strVal val="#ppt_y+.04"/>
                                          </p:val>
                                        </p:tav>
                                        <p:tav tm="100000">
                                          <p:val>
                                            <p:strVal val="#ppt_y"/>
                                          </p:val>
                                        </p:tav>
                                      </p:tavLst>
                                    </p:anim>
                                  </p:childTnLst>
                                </p:cTn>
                              </p:par>
                              <p:par>
                                <p:cTn id="49" presetID="42" presetClass="entr" presetSubtype="0" fill="hold" nodeType="withEffect">
                                  <p:stCondLst>
                                    <p:cond delay="1478"/>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700"/>
                                        <p:tgtEl>
                                          <p:spTgt spid="13"/>
                                        </p:tgtEl>
                                      </p:cBhvr>
                                    </p:animEffect>
                                    <p:anim calcmode="lin" valueType="num">
                                      <p:cBhvr>
                                        <p:cTn id="52" dur="700" decel="100000" fill="hold"/>
                                        <p:tgtEl>
                                          <p:spTgt spid="13"/>
                                        </p:tgtEl>
                                        <p:attrNameLst>
                                          <p:attrName>ppt_y</p:attrName>
                                        </p:attrNameLst>
                                      </p:cBhvr>
                                      <p:tavLst>
                                        <p:tav tm="0">
                                          <p:val>
                                            <p:strVal val="#ppt_y+.04"/>
                                          </p:val>
                                        </p:tav>
                                        <p:tav tm="100000">
                                          <p:val>
                                            <p:strVal val="#ppt_y"/>
                                          </p:val>
                                        </p:tav>
                                      </p:tavLst>
                                    </p:anim>
                                  </p:childTnLst>
                                </p:cTn>
                              </p:par>
                              <p:par>
                                <p:cTn id="53" presetID="42" presetClass="entr" presetSubtype="0" fill="hold" nodeType="withEffect">
                                  <p:stCondLst>
                                    <p:cond delay="1619"/>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700"/>
                                        <p:tgtEl>
                                          <p:spTgt spid="14"/>
                                        </p:tgtEl>
                                      </p:cBhvr>
                                    </p:animEffect>
                                    <p:anim calcmode="lin" valueType="num">
                                      <p:cBhvr>
                                        <p:cTn id="56" dur="700" decel="100000" fill="hold"/>
                                        <p:tgtEl>
                                          <p:spTgt spid="14"/>
                                        </p:tgtEl>
                                        <p:attrNameLst>
                                          <p:attrName>ppt_y</p:attrName>
                                        </p:attrNameLst>
                                      </p:cBhvr>
                                      <p:tavLst>
                                        <p:tav tm="0">
                                          <p:val>
                                            <p:strVal val="#ppt_y+.04"/>
                                          </p:val>
                                        </p:tav>
                                        <p:tav tm="100000">
                                          <p:val>
                                            <p:strVal val="#ppt_y"/>
                                          </p:val>
                                        </p:tav>
                                      </p:tavLst>
                                    </p:anim>
                                  </p:childTnLst>
                                </p:cTn>
                              </p:par>
                              <p:par>
                                <p:cTn id="57" presetID="42" presetClass="entr" presetSubtype="0" fill="hold" nodeType="withEffect">
                                  <p:stCondLst>
                                    <p:cond delay="176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700"/>
                                        <p:tgtEl>
                                          <p:spTgt spid="16"/>
                                        </p:tgtEl>
                                      </p:cBhvr>
                                    </p:animEffect>
                                    <p:anim calcmode="lin" valueType="num">
                                      <p:cBhvr>
                                        <p:cTn id="60" dur="700" decel="100000" fill="hold"/>
                                        <p:tgtEl>
                                          <p:spTgt spid="16"/>
                                        </p:tgtEl>
                                        <p:attrNameLst>
                                          <p:attrName>ppt_y</p:attrName>
                                        </p:attrNameLst>
                                      </p:cBhvr>
                                      <p:tavLst>
                                        <p:tav tm="0">
                                          <p:val>
                                            <p:strVal val="#ppt_y+.04"/>
                                          </p:val>
                                        </p:tav>
                                        <p:tav tm="100000">
                                          <p:val>
                                            <p:strVal val="#ppt_y"/>
                                          </p:val>
                                        </p:tav>
                                      </p:tavLst>
                                    </p:anim>
                                  </p:childTnLst>
                                </p:cTn>
                              </p:par>
                              <p:par>
                                <p:cTn id="61" presetID="42" presetClass="entr" presetSubtype="0" fill="hold" nodeType="withEffect">
                                  <p:stCondLst>
                                    <p:cond delay="1901"/>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700"/>
                                        <p:tgtEl>
                                          <p:spTgt spid="17"/>
                                        </p:tgtEl>
                                      </p:cBhvr>
                                    </p:animEffect>
                                    <p:anim calcmode="lin" valueType="num">
                                      <p:cBhvr>
                                        <p:cTn id="64" dur="700" decel="100000" fill="hold"/>
                                        <p:tgtEl>
                                          <p:spTgt spid="17"/>
                                        </p:tgtEl>
                                        <p:attrNameLst>
                                          <p:attrName>ppt_y</p:attrName>
                                        </p:attrNameLst>
                                      </p:cBhvr>
                                      <p:tavLst>
                                        <p:tav tm="0">
                                          <p:val>
                                            <p:strVal val="#ppt_y+.04"/>
                                          </p:val>
                                        </p:tav>
                                        <p:tav tm="100000">
                                          <p:val>
                                            <p:strVal val="#ppt_y"/>
                                          </p:val>
                                        </p:tav>
                                      </p:tavLst>
                                    </p:anim>
                                  </p:childTnLst>
                                </p:cTn>
                              </p:par>
                              <p:par>
                                <p:cTn id="65" presetID="42" presetClass="entr" presetSubtype="0" fill="hold" nodeType="withEffect">
                                  <p:stCondLst>
                                    <p:cond delay="2042"/>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700"/>
                                        <p:tgtEl>
                                          <p:spTgt spid="18"/>
                                        </p:tgtEl>
                                      </p:cBhvr>
                                    </p:animEffect>
                                    <p:anim calcmode="lin" valueType="num">
                                      <p:cBhvr>
                                        <p:cTn id="68" dur="700" decel="100000" fill="hold"/>
                                        <p:tgtEl>
                                          <p:spTgt spid="18"/>
                                        </p:tgtEl>
                                        <p:attrNameLst>
                                          <p:attrName>ppt_y</p:attrName>
                                        </p:attrNameLst>
                                      </p:cBhvr>
                                      <p:tavLst>
                                        <p:tav tm="0">
                                          <p:val>
                                            <p:strVal val="#ppt_y+.04"/>
                                          </p:val>
                                        </p:tav>
                                        <p:tav tm="100000">
                                          <p:val>
                                            <p:strVal val="#ppt_y"/>
                                          </p:val>
                                        </p:tav>
                                      </p:tavLst>
                                    </p:anim>
                                  </p:childTnLst>
                                </p:cTn>
                              </p:par>
                              <p:par>
                                <p:cTn id="69" presetID="42" presetClass="entr" presetSubtype="0" fill="hold" nodeType="withEffect">
                                  <p:stCondLst>
                                    <p:cond delay="2183"/>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700"/>
                                        <p:tgtEl>
                                          <p:spTgt spid="19"/>
                                        </p:tgtEl>
                                      </p:cBhvr>
                                    </p:animEffect>
                                    <p:anim calcmode="lin" valueType="num">
                                      <p:cBhvr>
                                        <p:cTn id="72" dur="700" decel="100000" fill="hold"/>
                                        <p:tgtEl>
                                          <p:spTgt spid="19"/>
                                        </p:tgtEl>
                                        <p:attrNameLst>
                                          <p:attrName>ppt_y</p:attrName>
                                        </p:attrNameLst>
                                      </p:cBhvr>
                                      <p:tavLst>
                                        <p:tav tm="0">
                                          <p:val>
                                            <p:strVal val="#ppt_y+.04"/>
                                          </p:val>
                                        </p:tav>
                                        <p:tav tm="100000">
                                          <p:val>
                                            <p:strVal val="#ppt_y"/>
                                          </p:val>
                                        </p:tav>
                                      </p:tavLst>
                                    </p:anim>
                                  </p:childTnLst>
                                </p:cTn>
                              </p:par>
                              <p:par>
                                <p:cTn id="73" presetID="42" presetClass="entr" presetSubtype="0" fill="hold" nodeType="withEffect">
                                  <p:stCondLst>
                                    <p:cond delay="2324"/>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700"/>
                                        <p:tgtEl>
                                          <p:spTgt spid="20"/>
                                        </p:tgtEl>
                                      </p:cBhvr>
                                    </p:animEffect>
                                    <p:anim calcmode="lin" valueType="num">
                                      <p:cBhvr>
                                        <p:cTn id="76" dur="700" decel="100000" fill="hold"/>
                                        <p:tgtEl>
                                          <p:spTgt spid="20"/>
                                        </p:tgtEl>
                                        <p:attrNameLst>
                                          <p:attrName>ppt_y</p:attrName>
                                        </p:attrNameLst>
                                      </p:cBhvr>
                                      <p:tavLst>
                                        <p:tav tm="0">
                                          <p:val>
                                            <p:strVal val="#ppt_y+.04"/>
                                          </p:val>
                                        </p:tav>
                                        <p:tav tm="100000">
                                          <p:val>
                                            <p:strVal val="#ppt_y"/>
                                          </p:val>
                                        </p:tav>
                                      </p:tavLst>
                                    </p:anim>
                                  </p:childTnLst>
                                </p:cTn>
                              </p:par>
                              <p:par>
                                <p:cTn id="77" presetID="42" presetClass="entr" presetSubtype="0" fill="hold" nodeType="withEffect">
                                  <p:stCondLst>
                                    <p:cond delay="2465"/>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700"/>
                                        <p:tgtEl>
                                          <p:spTgt spid="21"/>
                                        </p:tgtEl>
                                      </p:cBhvr>
                                    </p:animEffect>
                                    <p:anim calcmode="lin" valueType="num">
                                      <p:cBhvr>
                                        <p:cTn id="80" dur="700" decel="100000" fill="hold"/>
                                        <p:tgtEl>
                                          <p:spTgt spid="21"/>
                                        </p:tgtEl>
                                        <p:attrNameLst>
                                          <p:attrName>ppt_y</p:attrName>
                                        </p:attrNameLst>
                                      </p:cBhvr>
                                      <p:tavLst>
                                        <p:tav tm="0">
                                          <p:val>
                                            <p:strVal val="#ppt_y+.04"/>
                                          </p:val>
                                        </p:tav>
                                        <p:tav tm="100000">
                                          <p:val>
                                            <p:strVal val="#ppt_y"/>
                                          </p:val>
                                        </p:tav>
                                      </p:tavLst>
                                    </p:anim>
                                  </p:childTnLst>
                                </p:cTn>
                              </p:par>
                              <p:par>
                                <p:cTn id="81" presetID="42" presetClass="entr" presetSubtype="0" fill="hold" nodeType="withEffect">
                                  <p:stCondLst>
                                    <p:cond delay="2606"/>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700"/>
                                        <p:tgtEl>
                                          <p:spTgt spid="22"/>
                                        </p:tgtEl>
                                      </p:cBhvr>
                                    </p:animEffect>
                                    <p:anim calcmode="lin" valueType="num">
                                      <p:cBhvr>
                                        <p:cTn id="84" dur="700" decel="100000" fill="hold"/>
                                        <p:tgtEl>
                                          <p:spTgt spid="22"/>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lilas.png"/>
          <p:cNvPicPr>
            <a:picLocks noChangeAspect="1"/>
          </p:cNvPicPr>
          <p:nvPr/>
        </p:nvPicPr>
        <p:blipFill>
          <a:blip r:embed="rId2"/>
          <a:stretch>
            <a:fillRect/>
          </a:stretch>
        </p:blipFill>
        <p:spPr>
          <a:xfrm>
            <a:off x="0" y="0"/>
            <a:ext cx="12191695" cy="6858000"/>
          </a:xfrm>
          <a:prstGeom prst="rect">
            <a:avLst/>
          </a:prstGeom>
        </p:spPr>
      </p:pic>
      <p:sp>
        <p:nvSpPr>
          <p:cNvPr id="3" name="fixo:borda"/>
          <p:cNvSpPr/>
          <p:nvPr/>
        </p:nvSpPr>
        <p:spPr>
          <a:xfrm>
            <a:off x="0" y="0"/>
            <a:ext cx="109728" cy="685800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xt:titulo"/>
          <p:cNvSpPr txBox="1"/>
          <p:nvPr/>
        </p:nvSpPr>
        <p:spPr>
          <a:xfrm>
            <a:off x="1097280" y="914400"/>
            <a:ext cx="10058400" cy="731520"/>
          </a:xfrm>
          <a:prstGeom prst="rect">
            <a:avLst/>
          </a:prstGeom>
          <a:noFill/>
        </p:spPr>
        <p:txBody>
          <a:bodyPr wrap="square" anchor="t" lIns="0" rIns="0" tIns="0" bIns="0">
            <a:spAutoFit/>
          </a:bodyPr>
          <a:lstStyle/>
          <a:p>
            <a:pPr algn="ctr">
              <a:lnSpc>
                <a:spcPct val="100000"/>
              </a:lnSpc>
            </a:pPr>
            <a:r>
              <a:rPr sz="3400" b="1" i="0">
                <a:solidFill>
                  <a:srgbClr val="C2560B"/>
                </a:solidFill>
                <a:latin typeface="Montserrat"/>
              </a:rPr>
              <a:t>CONTEÚDOS QUE GERAM CONVERSAS</a:t>
            </a:r>
          </a:p>
        </p:txBody>
      </p:sp>
      <p:sp>
        <p:nvSpPr>
          <p:cNvPr id="5" name="deco:ornamento-e"/>
          <p:cNvSpPr/>
          <p:nvPr/>
        </p:nvSpPr>
        <p:spPr>
          <a:xfrm>
            <a:off x="5181447" y="1847088"/>
            <a:ext cx="731520" cy="18288"/>
          </a:xfrm>
          <a:prstGeom prst="rect">
            <a:avLst/>
          </a:prstGeom>
          <a:solidFill>
            <a:srgbClr val="C256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eco:ornamento-d"/>
          <p:cNvSpPr/>
          <p:nvPr/>
        </p:nvSpPr>
        <p:spPr>
          <a:xfrm>
            <a:off x="6278727" y="1847088"/>
            <a:ext cx="731520" cy="18288"/>
          </a:xfrm>
          <a:prstGeom prst="rect">
            <a:avLst/>
          </a:prstGeom>
          <a:solidFill>
            <a:srgbClr val="C256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eco:ornamento"/>
          <p:cNvSpPr/>
          <p:nvPr/>
        </p:nvSpPr>
        <p:spPr>
          <a:xfrm>
            <a:off x="6013551" y="1783080"/>
            <a:ext cx="164592" cy="146304"/>
          </a:xfrm>
          <a:prstGeom prst="diamond">
            <a:avLst/>
          </a:prstGeom>
          <a:solidFill>
            <a:srgbClr val="C25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xt:p1"/>
          <p:cNvSpPr txBox="1"/>
          <p:nvPr/>
        </p:nvSpPr>
        <p:spPr>
          <a:xfrm>
            <a:off x="1828800" y="2286000"/>
            <a:ext cx="8503920" cy="914400"/>
          </a:xfrm>
          <a:prstGeom prst="rect">
            <a:avLst/>
          </a:prstGeom>
          <a:noFill/>
        </p:spPr>
        <p:txBody>
          <a:bodyPr wrap="square" anchor="t" lIns="0" rIns="0" tIns="0" bIns="0">
            <a:spAutoFit/>
          </a:bodyPr>
          <a:lstStyle/>
          <a:p>
            <a:pPr algn="ctr">
              <a:lnSpc>
                <a:spcPct val="100000"/>
              </a:lnSpc>
            </a:pPr>
            <a:r>
              <a:rPr sz="2400" b="1" i="0">
                <a:solidFill>
                  <a:srgbClr val="190040"/>
                </a:solidFill>
                <a:latin typeface="Montserrat"/>
              </a:rPr>
              <a:t>Conteúdos para abrir diálogos, não para vender.</a:t>
            </a:r>
          </a:p>
        </p:txBody>
      </p:sp>
      <p:sp>
        <p:nvSpPr>
          <p:cNvPr id="9" name="txt:faixa"/>
          <p:cNvSpPr/>
          <p:nvPr/>
        </p:nvSpPr>
        <p:spPr>
          <a:xfrm>
            <a:off x="1737360" y="3429000"/>
            <a:ext cx="8686800" cy="82296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2000" b="1">
                <a:solidFill>
                  <a:srgbClr val="FFFFFF"/>
                </a:solidFill>
                <a:latin typeface="Montserrat"/>
              </a:rPr>
              <a:t>Tiramos o foco da venda e colocamos na conversa.</a:t>
            </a:r>
          </a:p>
        </p:txBody>
      </p:sp>
      <p:sp>
        <p:nvSpPr>
          <p:cNvPr id="10" name="txt:fecho"/>
          <p:cNvSpPr txBox="1"/>
          <p:nvPr/>
        </p:nvSpPr>
        <p:spPr>
          <a:xfrm>
            <a:off x="1828800" y="4617720"/>
            <a:ext cx="8503920" cy="914400"/>
          </a:xfrm>
          <a:prstGeom prst="rect">
            <a:avLst/>
          </a:prstGeom>
          <a:noFill/>
        </p:spPr>
        <p:txBody>
          <a:bodyPr wrap="square" anchor="t" lIns="0" rIns="0" tIns="0" bIns="0">
            <a:spAutoFit/>
          </a:bodyPr>
          <a:lstStyle/>
          <a:p>
            <a:pPr algn="ctr">
              <a:lnSpc>
                <a:spcPct val="100000"/>
              </a:lnSpc>
            </a:pPr>
            <a:r>
              <a:rPr sz="2200" b="1" i="0">
                <a:solidFill>
                  <a:srgbClr val="C2560B"/>
                </a:solidFill>
                <a:latin typeface="Montserrat"/>
              </a:rPr>
              <a:t>É assim que o cliente entra no universo da marca, muito antes de procurar um imóvel.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p:tgtEl>
                                          <p:spTgt spid="5"/>
                                        </p:tgtEl>
                                      </p:cBhvr>
                                    </p:animEffect>
                                  </p:childTnLst>
                                </p:cTn>
                              </p:par>
                              <p:par>
                                <p:cTn id="9" presetID="10" presetClass="entr" presetSubtype="0" fill="hold" nodeType="withEffect">
                                  <p:stCondLst>
                                    <p:cond delay="1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800"/>
                                        <p:tgtEl>
                                          <p:spTgt spid="6"/>
                                        </p:tgtEl>
                                      </p:cBhvr>
                                    </p:animEffect>
                                  </p:childTnLst>
                                </p:cTn>
                              </p:par>
                              <p:par>
                                <p:cTn id="13" presetID="10" presetClass="entr" presetSubtype="0" fill="hold" nodeType="withEffect">
                                  <p:stCondLst>
                                    <p:cond delay="24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p:tgtEl>
                                          <p:spTgt spid="7"/>
                                        </p:tgtEl>
                                      </p:cBhvr>
                                    </p:animEffect>
                                  </p:childTnLst>
                                </p:cTn>
                              </p:par>
                              <p:par>
                                <p:cTn id="17" presetID="42" presetClass="entr" presetSubtype="0" fill="hold" nodeType="withEffect">
                                  <p:stCondLst>
                                    <p:cond delay="3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00"/>
                                        <p:tgtEl>
                                          <p:spTgt spid="4"/>
                                        </p:tgtEl>
                                      </p:cBhvr>
                                    </p:animEffect>
                                    <p:anim calcmode="lin" valueType="num">
                                      <p:cBhvr>
                                        <p:cTn id="20" dur="700" decel="100000" fill="hold"/>
                                        <p:tgtEl>
                                          <p:spTgt spid="4"/>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61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00"/>
                                        <p:tgtEl>
                                          <p:spTgt spid="8"/>
                                        </p:tgtEl>
                                      </p:cBhvr>
                                    </p:animEffect>
                                    <p:anim calcmode="lin" valueType="num">
                                      <p:cBhvr>
                                        <p:cTn id="24" dur="700" decel="100000" fill="hold"/>
                                        <p:tgtEl>
                                          <p:spTgt spid="8"/>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87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00"/>
                                        <p:tgtEl>
                                          <p:spTgt spid="9"/>
                                        </p:tgtEl>
                                      </p:cBhvr>
                                    </p:animEffect>
                                    <p:anim calcmode="lin" valueType="num">
                                      <p:cBhvr>
                                        <p:cTn id="28" dur="700" decel="100000" fill="hold"/>
                                        <p:tgtEl>
                                          <p:spTgt spid="9"/>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13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00"/>
                                        <p:tgtEl>
                                          <p:spTgt spid="10"/>
                                        </p:tgtEl>
                                      </p:cBhvr>
                                    </p:animEffect>
                                    <p:anim calcmode="lin" valueType="num">
                                      <p:cBhvr>
                                        <p:cTn id="32" dur="700" decel="100000" fill="hold"/>
                                        <p:tgtEl>
                                          <p:spTgt spid="10"/>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video:universo">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0" y="0"/>
            <a:ext cx="12191695"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lilas.png"/>
          <p:cNvPicPr>
            <a:picLocks noChangeAspect="1"/>
          </p:cNvPicPr>
          <p:nvPr/>
        </p:nvPicPr>
        <p:blipFill>
          <a:blip r:embed="rId2"/>
          <a:stretch>
            <a:fillRect/>
          </a:stretch>
        </p:blipFill>
        <p:spPr>
          <a:xfrm>
            <a:off x="0" y="0"/>
            <a:ext cx="12191695" cy="6858000"/>
          </a:xfrm>
          <a:prstGeom prst="rect">
            <a:avLst/>
          </a:prstGeom>
        </p:spPr>
      </p:pic>
      <p:sp>
        <p:nvSpPr>
          <p:cNvPr id="3" name="txt:titulo"/>
          <p:cNvSpPr txBox="1"/>
          <p:nvPr/>
        </p:nvSpPr>
        <p:spPr>
          <a:xfrm>
            <a:off x="731520" y="502920"/>
            <a:ext cx="10698480" cy="731520"/>
          </a:xfrm>
          <a:prstGeom prst="rect">
            <a:avLst/>
          </a:prstGeom>
          <a:noFill/>
        </p:spPr>
        <p:txBody>
          <a:bodyPr wrap="square" anchor="t" lIns="0" rIns="0" tIns="0" bIns="0">
            <a:spAutoFit/>
          </a:bodyPr>
          <a:lstStyle/>
          <a:p>
            <a:pPr algn="l">
              <a:lnSpc>
                <a:spcPct val="100000"/>
              </a:lnSpc>
            </a:pPr>
            <a:r>
              <a:rPr sz="3800" b="1" i="0">
                <a:solidFill>
                  <a:srgbClr val="C2560B"/>
                </a:solidFill>
                <a:latin typeface="Montserrat"/>
              </a:rPr>
              <a:t>FUNIL DE CONTEÚDO</a:t>
            </a:r>
          </a:p>
        </p:txBody>
      </p:sp>
      <p:sp>
        <p:nvSpPr>
          <p:cNvPr id="4" name="txt:sub"/>
          <p:cNvSpPr txBox="1"/>
          <p:nvPr/>
        </p:nvSpPr>
        <p:spPr>
          <a:xfrm>
            <a:off x="731520" y="1234440"/>
            <a:ext cx="10058400" cy="548640"/>
          </a:xfrm>
          <a:prstGeom prst="rect">
            <a:avLst/>
          </a:prstGeom>
          <a:noFill/>
        </p:spPr>
        <p:txBody>
          <a:bodyPr wrap="square" anchor="t" lIns="0" rIns="0" tIns="0" bIns="0">
            <a:spAutoFit/>
          </a:bodyPr>
          <a:lstStyle/>
          <a:p>
            <a:pPr algn="l">
              <a:lnSpc>
                <a:spcPct val="100000"/>
              </a:lnSpc>
            </a:pPr>
            <a:r>
              <a:rPr sz="1700" b="1" i="0">
                <a:solidFill>
                  <a:srgbClr val="190040"/>
                </a:solidFill>
                <a:latin typeface="Montserrat"/>
              </a:rPr>
              <a:t>Um universo em volta da Colete Consultoria, a consultoria imobiliária mais completa.</a:t>
            </a:r>
          </a:p>
        </p:txBody>
      </p:sp>
      <p:sp>
        <p:nvSpPr>
          <p:cNvPr id="5" name="barra:0"/>
          <p:cNvSpPr/>
          <p:nvPr/>
        </p:nvSpPr>
        <p:spPr>
          <a:xfrm>
            <a:off x="731520" y="2103120"/>
            <a:ext cx="5120640" cy="841248"/>
          </a:xfrm>
          <a:prstGeom prst="roundRect">
            <a:avLst>
              <a:gd name="adj" fmla="val 18000"/>
            </a:avLst>
          </a:prstGeom>
          <a:gradFill rotWithShape="1">
            <a:gsLst>
              <a:gs pos="0">
                <a:srgbClr val="7B2FF7"/>
              </a:gs>
              <a:gs pos="100000">
                <a:srgbClr val="F9781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700" b="1" i="1">
                <a:solidFill>
                  <a:srgbClr val="FFFFFF"/>
                </a:solidFill>
                <a:latin typeface="Montserrat"/>
              </a:rPr>
              <a:t>TOPO</a:t>
            </a:r>
          </a:p>
        </p:txBody>
      </p:sp>
      <p:sp>
        <p:nvSpPr>
          <p:cNvPr id="6" name="txt:etapa0"/>
          <p:cNvSpPr txBox="1"/>
          <p:nvPr/>
        </p:nvSpPr>
        <p:spPr>
          <a:xfrm>
            <a:off x="6492240" y="2212848"/>
            <a:ext cx="5120640" cy="731520"/>
          </a:xfrm>
          <a:prstGeom prst="rect">
            <a:avLst/>
          </a:prstGeom>
          <a:noFill/>
        </p:spPr>
        <p:txBody>
          <a:bodyPr wrap="square" anchor="t" lIns="0" rIns="0" tIns="0" bIns="0">
            <a:spAutoFit/>
          </a:bodyPr>
          <a:lstStyle/>
          <a:p>
            <a:pPr algn="l">
              <a:lnSpc>
                <a:spcPct val="100000"/>
              </a:lnSpc>
            </a:pPr>
            <a:r>
              <a:rPr sz="2000" b="1" i="0">
                <a:solidFill>
                  <a:srgbClr val="C2560B"/>
                </a:solidFill>
                <a:latin typeface="Montserrat"/>
              </a:rPr>
              <a:t>01  </a:t>
            </a:r>
            <a:r>
              <a:rPr sz="1600" b="1" i="0">
                <a:solidFill>
                  <a:srgbClr val="190040"/>
                </a:solidFill>
                <a:latin typeface="Montserrat"/>
              </a:rPr>
              <a:t>Storytelling e dados de mercado: conscientização</a:t>
            </a:r>
          </a:p>
        </p:txBody>
      </p:sp>
      <p:sp>
        <p:nvSpPr>
          <p:cNvPr id="7" name="barra:1"/>
          <p:cNvSpPr/>
          <p:nvPr/>
        </p:nvSpPr>
        <p:spPr>
          <a:xfrm>
            <a:off x="1211580" y="3127248"/>
            <a:ext cx="4160520" cy="841248"/>
          </a:xfrm>
          <a:prstGeom prst="roundRect">
            <a:avLst>
              <a:gd name="adj" fmla="val 18000"/>
            </a:avLst>
          </a:prstGeom>
          <a:gradFill rotWithShape="1">
            <a:gsLst>
              <a:gs pos="0">
                <a:srgbClr val="7B2FF7"/>
              </a:gs>
              <a:gs pos="100000">
                <a:srgbClr val="F9781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700" b="1" i="1">
                <a:solidFill>
                  <a:srgbClr val="FFFFFF"/>
                </a:solidFill>
                <a:latin typeface="Montserrat"/>
              </a:rPr>
              <a:t>MEIO</a:t>
            </a:r>
          </a:p>
        </p:txBody>
      </p:sp>
      <p:sp>
        <p:nvSpPr>
          <p:cNvPr id="8" name="txt:etapa1"/>
          <p:cNvSpPr txBox="1"/>
          <p:nvPr/>
        </p:nvSpPr>
        <p:spPr>
          <a:xfrm>
            <a:off x="6492240" y="3236976"/>
            <a:ext cx="5120640" cy="731520"/>
          </a:xfrm>
          <a:prstGeom prst="rect">
            <a:avLst/>
          </a:prstGeom>
          <a:noFill/>
        </p:spPr>
        <p:txBody>
          <a:bodyPr wrap="square" anchor="t" lIns="0" rIns="0" tIns="0" bIns="0">
            <a:spAutoFit/>
          </a:bodyPr>
          <a:lstStyle/>
          <a:p>
            <a:pPr algn="l">
              <a:lnSpc>
                <a:spcPct val="100000"/>
              </a:lnSpc>
            </a:pPr>
            <a:r>
              <a:rPr sz="2000" b="1" i="0">
                <a:solidFill>
                  <a:srgbClr val="C2560B"/>
                </a:solidFill>
                <a:latin typeface="Montserrat"/>
              </a:rPr>
              <a:t>02  </a:t>
            </a:r>
            <a:r>
              <a:rPr sz="1600" b="1" i="0">
                <a:solidFill>
                  <a:srgbClr val="190040"/>
                </a:solidFill>
                <a:latin typeface="Montserrat"/>
              </a:rPr>
              <a:t>Quebra de objeção: as dúvidas comuns do nicho</a:t>
            </a:r>
          </a:p>
        </p:txBody>
      </p:sp>
      <p:sp>
        <p:nvSpPr>
          <p:cNvPr id="9" name="barra:2"/>
          <p:cNvSpPr/>
          <p:nvPr/>
        </p:nvSpPr>
        <p:spPr>
          <a:xfrm>
            <a:off x="1691640" y="4151376"/>
            <a:ext cx="3200399" cy="841248"/>
          </a:xfrm>
          <a:prstGeom prst="roundRect">
            <a:avLst>
              <a:gd name="adj" fmla="val 18000"/>
            </a:avLst>
          </a:prstGeom>
          <a:gradFill rotWithShape="1">
            <a:gsLst>
              <a:gs pos="0">
                <a:srgbClr val="7B2FF7"/>
              </a:gs>
              <a:gs pos="100000">
                <a:srgbClr val="F9781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700" b="1" i="1">
                <a:solidFill>
                  <a:srgbClr val="FFFFFF"/>
                </a:solidFill>
                <a:latin typeface="Montserrat"/>
              </a:rPr>
              <a:t>LOCALIZAÇÃO</a:t>
            </a:r>
          </a:p>
        </p:txBody>
      </p:sp>
      <p:sp>
        <p:nvSpPr>
          <p:cNvPr id="10" name="txt:etapa2"/>
          <p:cNvSpPr txBox="1"/>
          <p:nvPr/>
        </p:nvSpPr>
        <p:spPr>
          <a:xfrm>
            <a:off x="6492240" y="4261104"/>
            <a:ext cx="5120640" cy="731520"/>
          </a:xfrm>
          <a:prstGeom prst="rect">
            <a:avLst/>
          </a:prstGeom>
          <a:noFill/>
        </p:spPr>
        <p:txBody>
          <a:bodyPr wrap="square" anchor="t" lIns="0" rIns="0" tIns="0" bIns="0">
            <a:spAutoFit/>
          </a:bodyPr>
          <a:lstStyle/>
          <a:p>
            <a:pPr algn="l">
              <a:lnSpc>
                <a:spcPct val="100000"/>
              </a:lnSpc>
            </a:pPr>
            <a:r>
              <a:rPr sz="2000" b="1" i="0">
                <a:solidFill>
                  <a:srgbClr val="C2560B"/>
                </a:solidFill>
                <a:latin typeface="Montserrat"/>
              </a:rPr>
              <a:t>03  </a:t>
            </a:r>
            <a:r>
              <a:rPr sz="1600" b="1" i="0">
                <a:solidFill>
                  <a:srgbClr val="190040"/>
                </a:solidFill>
                <a:latin typeface="Montserrat"/>
              </a:rPr>
              <a:t>Bairro, mobilidade, restaurantes e urbanização</a:t>
            </a:r>
          </a:p>
        </p:txBody>
      </p:sp>
      <p:sp>
        <p:nvSpPr>
          <p:cNvPr id="11" name="barra:3"/>
          <p:cNvSpPr/>
          <p:nvPr/>
        </p:nvSpPr>
        <p:spPr>
          <a:xfrm>
            <a:off x="2171700" y="5175504"/>
            <a:ext cx="2240279" cy="841248"/>
          </a:xfrm>
          <a:prstGeom prst="roundRect">
            <a:avLst>
              <a:gd name="adj" fmla="val 18000"/>
            </a:avLst>
          </a:prstGeom>
          <a:gradFill rotWithShape="1">
            <a:gsLst>
              <a:gs pos="0">
                <a:srgbClr val="7B2FF7"/>
              </a:gs>
              <a:gs pos="100000">
                <a:srgbClr val="F9781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700" b="1" i="1">
                <a:solidFill>
                  <a:srgbClr val="FFFFFF"/>
                </a:solidFill>
                <a:latin typeface="Montserrat"/>
              </a:rPr>
              <a:t>FUNDO</a:t>
            </a:r>
          </a:p>
        </p:txBody>
      </p:sp>
      <p:sp>
        <p:nvSpPr>
          <p:cNvPr id="12" name="txt:etapa3"/>
          <p:cNvSpPr txBox="1"/>
          <p:nvPr/>
        </p:nvSpPr>
        <p:spPr>
          <a:xfrm>
            <a:off x="6492240" y="5285232"/>
            <a:ext cx="5120640" cy="731520"/>
          </a:xfrm>
          <a:prstGeom prst="rect">
            <a:avLst/>
          </a:prstGeom>
          <a:noFill/>
        </p:spPr>
        <p:txBody>
          <a:bodyPr wrap="square" anchor="t" lIns="0" rIns="0" tIns="0" bIns="0">
            <a:spAutoFit/>
          </a:bodyPr>
          <a:lstStyle/>
          <a:p>
            <a:pPr algn="l">
              <a:lnSpc>
                <a:spcPct val="100000"/>
              </a:lnSpc>
            </a:pPr>
            <a:r>
              <a:rPr sz="2000" b="1" i="0">
                <a:solidFill>
                  <a:srgbClr val="C2560B"/>
                </a:solidFill>
                <a:latin typeface="Montserrat"/>
              </a:rPr>
              <a:t>04  </a:t>
            </a:r>
            <a:r>
              <a:rPr sz="1600" b="1" i="0">
                <a:solidFill>
                  <a:srgbClr val="190040"/>
                </a:solidFill>
                <a:latin typeface="Montserrat"/>
              </a:rPr>
              <a:t>Condição de pagamento, apartamento, fluxo e POV</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600"/>
                                        <p:tgtEl>
                                          <p:spTgt spid="5"/>
                                        </p:tgtEl>
                                      </p:cBhvr>
                                    </p:animEffect>
                                  </p:childTnLst>
                                </p:cTn>
                              </p:par>
                              <p:par>
                                <p:cTn id="9" presetID="22" presetClass="entr" presetSubtype="8" fill="hold" nodeType="withEffect">
                                  <p:stCondLst>
                                    <p:cond delay="52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600"/>
                                        <p:tgtEl>
                                          <p:spTgt spid="7"/>
                                        </p:tgtEl>
                                      </p:cBhvr>
                                    </p:animEffect>
                                  </p:childTnLst>
                                </p:cTn>
                              </p:par>
                              <p:par>
                                <p:cTn id="13" presetID="22" presetClass="entr" presetSubtype="8" fill="hold" nodeType="withEffect">
                                  <p:stCondLst>
                                    <p:cond delay="74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600"/>
                                        <p:tgtEl>
                                          <p:spTgt spid="9"/>
                                        </p:tgtEl>
                                      </p:cBhvr>
                                    </p:animEffect>
                                  </p:childTnLst>
                                </p:cTn>
                              </p:par>
                              <p:par>
                                <p:cTn id="17" presetID="22" presetClass="entr" presetSubtype="8" fill="hold" nodeType="withEffect">
                                  <p:stCondLst>
                                    <p:cond delay="96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600"/>
                                        <p:tgtEl>
                                          <p:spTgt spid="11"/>
                                        </p:tgtEl>
                                      </p:cBhvr>
                                    </p:animEffect>
                                  </p:childTnLst>
                                </p:cTn>
                              </p:par>
                              <p:par>
                                <p:cTn id="21" presetID="42" presetClass="entr" presetSubtype="0" fill="hold" nodeType="withEffect">
                                  <p:stCondLst>
                                    <p:cond delay="3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00"/>
                                        <p:tgtEl>
                                          <p:spTgt spid="3"/>
                                        </p:tgtEl>
                                      </p:cBhvr>
                                    </p:animEffect>
                                    <p:anim calcmode="lin" valueType="num">
                                      <p:cBhvr>
                                        <p:cTn id="24" dur="700" decel="100000" fill="hold"/>
                                        <p:tgtEl>
                                          <p:spTgt spid="3"/>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61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00"/>
                                        <p:tgtEl>
                                          <p:spTgt spid="4"/>
                                        </p:tgtEl>
                                      </p:cBhvr>
                                    </p:animEffect>
                                    <p:anim calcmode="lin" valueType="num">
                                      <p:cBhvr>
                                        <p:cTn id="28" dur="700" decel="100000" fill="hold"/>
                                        <p:tgtEl>
                                          <p:spTgt spid="4"/>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87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00"/>
                                        <p:tgtEl>
                                          <p:spTgt spid="6"/>
                                        </p:tgtEl>
                                      </p:cBhvr>
                                    </p:animEffect>
                                    <p:anim calcmode="lin" valueType="num">
                                      <p:cBhvr>
                                        <p:cTn id="32" dur="700" decel="100000" fill="hold"/>
                                        <p:tgtEl>
                                          <p:spTgt spid="6"/>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13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00"/>
                                        <p:tgtEl>
                                          <p:spTgt spid="8"/>
                                        </p:tgtEl>
                                      </p:cBhvr>
                                    </p:animEffect>
                                    <p:anim calcmode="lin" valueType="num">
                                      <p:cBhvr>
                                        <p:cTn id="36" dur="700" decel="100000" fill="hold"/>
                                        <p:tgtEl>
                                          <p:spTgt spid="8"/>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139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700"/>
                                        <p:tgtEl>
                                          <p:spTgt spid="10"/>
                                        </p:tgtEl>
                                      </p:cBhvr>
                                    </p:animEffect>
                                    <p:anim calcmode="lin" valueType="num">
                                      <p:cBhvr>
                                        <p:cTn id="40" dur="700" decel="100000" fill="hold"/>
                                        <p:tgtEl>
                                          <p:spTgt spid="10"/>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165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700"/>
                                        <p:tgtEl>
                                          <p:spTgt spid="12"/>
                                        </p:tgtEl>
                                      </p:cBhvr>
                                    </p:animEffect>
                                    <p:anim calcmode="lin" valueType="num">
                                      <p:cBhvr>
                                        <p:cTn id="44" dur="700" decel="100000" fill="hold"/>
                                        <p:tgtEl>
                                          <p:spTgt spid="12"/>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video:funil">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0" y="0"/>
            <a:ext cx="12191695" cy="68580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pic>
        <p:nvPicPr>
          <p:cNvPr id="4" name="img:print" descr="funil-storytelling-fofoca.jpg"/>
          <p:cNvPicPr>
            <a:picLocks noChangeAspect="1"/>
          </p:cNvPicPr>
          <p:nvPr/>
        </p:nvPicPr>
        <p:blipFill>
          <a:blip r:embed="rId4"/>
          <a:srcRect t="16" b="16"/>
          <a:stretch>
            <a:fillRect/>
          </a:stretch>
        </p:blipFill>
        <p:spPr>
          <a:xfrm>
            <a:off x="914400" y="685800"/>
            <a:ext cx="3566160" cy="5486400"/>
          </a:xfrm>
          <a:prstGeom prst="rect">
            <a:avLst/>
          </a:prstGeom>
          <a:ln w="31750">
            <a:solidFill>
              <a:srgbClr val="FFFFFF"/>
            </a:solidFill>
          </a:ln>
        </p:spPr>
      </p:pic>
      <p:sp>
        <p:nvSpPr>
          <p:cNvPr id="5" name="txt:titulo"/>
          <p:cNvSpPr txBox="1"/>
          <p:nvPr/>
        </p:nvSpPr>
        <p:spPr>
          <a:xfrm>
            <a:off x="5120640" y="777240"/>
            <a:ext cx="6583680" cy="822960"/>
          </a:xfrm>
          <a:prstGeom prst="rect">
            <a:avLst/>
          </a:prstGeom>
          <a:noFill/>
        </p:spPr>
        <p:txBody>
          <a:bodyPr wrap="square" anchor="t" lIns="0" rIns="0" tIns="0" bIns="0">
            <a:spAutoFit/>
          </a:bodyPr>
          <a:lstStyle/>
          <a:p>
            <a:pPr algn="l">
              <a:lnSpc>
                <a:spcPct val="100000"/>
              </a:lnSpc>
            </a:pPr>
            <a:r>
              <a:rPr sz="4200" b="1" i="1">
                <a:solidFill>
                  <a:srgbClr val="F97816"/>
                </a:solidFill>
                <a:latin typeface="Montserrat"/>
              </a:rPr>
              <a:t>TOPO </a:t>
            </a:r>
            <a:r>
              <a:rPr sz="4200" b="1" i="1">
                <a:solidFill>
                  <a:srgbClr val="FFFFFF"/>
                </a:solidFill>
                <a:latin typeface="Montserrat"/>
              </a:rPr>
              <a:t>DE FUNIL</a:t>
            </a:r>
          </a:p>
        </p:txBody>
      </p:sp>
      <p:sp>
        <p:nvSpPr>
          <p:cNvPr id="6" name="txt:rotulo"/>
          <p:cNvSpPr txBox="1"/>
          <p:nvPr/>
        </p:nvSpPr>
        <p:spPr>
          <a:xfrm>
            <a:off x="5120640" y="1645920"/>
            <a:ext cx="6400800" cy="457200"/>
          </a:xfrm>
          <a:prstGeom prst="rect">
            <a:avLst/>
          </a:prstGeom>
          <a:noFill/>
        </p:spPr>
        <p:txBody>
          <a:bodyPr wrap="square" anchor="t" lIns="0" rIns="0" tIns="0" bIns="0">
            <a:spAutoFit/>
          </a:bodyPr>
          <a:lstStyle/>
          <a:p>
            <a:pPr algn="l">
              <a:lnSpc>
                <a:spcPct val="100000"/>
              </a:lnSpc>
            </a:pPr>
            <a:r>
              <a:rPr sz="1600" b="1" i="0">
                <a:solidFill>
                  <a:srgbClr val="FF883B"/>
                </a:solidFill>
                <a:latin typeface="Montserrat"/>
              </a:rPr>
              <a:t>STORYTELLING + DADOS DE MERCADO</a:t>
            </a:r>
          </a:p>
        </p:txBody>
      </p:sp>
      <p:pic>
        <p:nvPicPr>
          <p:cNvPr id="7" name="txt:lista-m0" descr="fita-d.png"/>
          <p:cNvPicPr>
            <a:picLocks noChangeAspect="1"/>
          </p:cNvPicPr>
          <p:nvPr/>
        </p:nvPicPr>
        <p:blipFill>
          <a:blip r:embed="rId5"/>
          <a:stretch>
            <a:fillRect/>
          </a:stretch>
        </p:blipFill>
        <p:spPr>
          <a:xfrm>
            <a:off x="5120640" y="2386584"/>
            <a:ext cx="155448" cy="155448"/>
          </a:xfrm>
          <a:prstGeom prst="rect">
            <a:avLst/>
          </a:prstGeom>
        </p:spPr>
      </p:pic>
      <p:sp>
        <p:nvSpPr>
          <p:cNvPr id="8" name="txt:lista-0"/>
          <p:cNvSpPr txBox="1"/>
          <p:nvPr/>
        </p:nvSpPr>
        <p:spPr>
          <a:xfrm>
            <a:off x="5413248" y="2331720"/>
            <a:ext cx="6016752" cy="548640"/>
          </a:xfrm>
          <a:prstGeom prst="rect">
            <a:avLst/>
          </a:prstGeom>
          <a:noFill/>
        </p:spPr>
        <p:txBody>
          <a:bodyPr wrap="square" anchor="t" lIns="0" rIns="0" tIns="0" bIns="0">
            <a:spAutoFit/>
          </a:bodyPr>
          <a:lstStyle/>
          <a:p>
            <a:pPr algn="l">
              <a:lnSpc>
                <a:spcPct val="100000"/>
              </a:lnSpc>
            </a:pPr>
            <a:r>
              <a:rPr sz="1600" b="1" i="0">
                <a:solidFill>
                  <a:srgbClr val="FFFFFF"/>
                </a:solidFill>
                <a:latin typeface="Montserrat"/>
              </a:rPr>
              <a:t>Conteúdos com histórias reais dos clientes.</a:t>
            </a:r>
          </a:p>
        </p:txBody>
      </p:sp>
      <p:pic>
        <p:nvPicPr>
          <p:cNvPr id="9" name="txt:lista-m1" descr="fita-d.png"/>
          <p:cNvPicPr>
            <a:picLocks noChangeAspect="1"/>
          </p:cNvPicPr>
          <p:nvPr/>
        </p:nvPicPr>
        <p:blipFill>
          <a:blip r:embed="rId5"/>
          <a:stretch>
            <a:fillRect/>
          </a:stretch>
        </p:blipFill>
        <p:spPr>
          <a:xfrm>
            <a:off x="5120640" y="2786888"/>
            <a:ext cx="155448" cy="155448"/>
          </a:xfrm>
          <a:prstGeom prst="rect">
            <a:avLst/>
          </a:prstGeom>
        </p:spPr>
      </p:pic>
      <p:sp>
        <p:nvSpPr>
          <p:cNvPr id="10" name="txt:lista-1"/>
          <p:cNvSpPr txBox="1"/>
          <p:nvPr/>
        </p:nvSpPr>
        <p:spPr>
          <a:xfrm>
            <a:off x="5413248" y="2732024"/>
            <a:ext cx="6016752" cy="548640"/>
          </a:xfrm>
          <a:prstGeom prst="rect">
            <a:avLst/>
          </a:prstGeom>
          <a:noFill/>
        </p:spPr>
        <p:txBody>
          <a:bodyPr wrap="square" anchor="t" lIns="0" rIns="0" tIns="0" bIns="0">
            <a:spAutoFit/>
          </a:bodyPr>
          <a:lstStyle/>
          <a:p>
            <a:pPr algn="l">
              <a:lnSpc>
                <a:spcPct val="100000"/>
              </a:lnSpc>
            </a:pPr>
            <a:r>
              <a:rPr sz="1600" b="1" i="0">
                <a:solidFill>
                  <a:srgbClr val="FFFFFF"/>
                </a:solidFill>
                <a:latin typeface="Montserrat"/>
              </a:rPr>
              <a:t>Dados macro de mercado: Gen Z e economia.</a:t>
            </a:r>
          </a:p>
        </p:txBody>
      </p:sp>
      <p:pic>
        <p:nvPicPr>
          <p:cNvPr id="11" name="txt:lista-m2" descr="fita-d.png"/>
          <p:cNvPicPr>
            <a:picLocks noChangeAspect="1"/>
          </p:cNvPicPr>
          <p:nvPr/>
        </p:nvPicPr>
        <p:blipFill>
          <a:blip r:embed="rId5"/>
          <a:stretch>
            <a:fillRect/>
          </a:stretch>
        </p:blipFill>
        <p:spPr>
          <a:xfrm>
            <a:off x="5120640" y="3187192"/>
            <a:ext cx="155448" cy="155448"/>
          </a:xfrm>
          <a:prstGeom prst="rect">
            <a:avLst/>
          </a:prstGeom>
        </p:spPr>
      </p:pic>
      <p:sp>
        <p:nvSpPr>
          <p:cNvPr id="12" name="txt:lista-2"/>
          <p:cNvSpPr txBox="1"/>
          <p:nvPr/>
        </p:nvSpPr>
        <p:spPr>
          <a:xfrm>
            <a:off x="5413248" y="3132328"/>
            <a:ext cx="6016752" cy="548640"/>
          </a:xfrm>
          <a:prstGeom prst="rect">
            <a:avLst/>
          </a:prstGeom>
          <a:noFill/>
        </p:spPr>
        <p:txBody>
          <a:bodyPr wrap="square" anchor="t" lIns="0" rIns="0" tIns="0" bIns="0">
            <a:spAutoFit/>
          </a:bodyPr>
          <a:lstStyle/>
          <a:p>
            <a:pPr algn="l">
              <a:lnSpc>
                <a:spcPct val="100000"/>
              </a:lnSpc>
            </a:pPr>
            <a:r>
              <a:rPr sz="1600" b="1" i="0">
                <a:solidFill>
                  <a:srgbClr val="FFFFFF"/>
                </a:solidFill>
                <a:latin typeface="Montserrat"/>
              </a:rPr>
              <a:t>Conscientização direcionada para quem queremos alcançar: jovens que buscam o primeiro imóvel.</a:t>
            </a:r>
          </a:p>
        </p:txBody>
      </p:sp>
      <p:sp>
        <p:nvSpPr>
          <p:cNvPr id="13" name="txt:faixa"/>
          <p:cNvSpPr/>
          <p:nvPr/>
        </p:nvSpPr>
        <p:spPr>
          <a:xfrm>
            <a:off x="5120640" y="4892040"/>
            <a:ext cx="6492240" cy="100584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1600" b="1">
                <a:solidFill>
                  <a:srgbClr val="FFFFFF"/>
                </a:solidFill>
                <a:latin typeface="Montserrat"/>
              </a:rPr>
              <a:t>Não procuramos o cliente que busca o imóvel.</a:t>
            </a:r>
          </a:p>
          <a:p>
            <a:pPr algn="ctr"/>
            <a:r>
              <a:rPr sz="1600" b="1">
                <a:solidFill>
                  <a:srgbClr val="FFFFFF"/>
                </a:solidFill>
                <a:latin typeface="Montserrat"/>
              </a:rPr>
              <a:t>Conscientizamos o público que queremos atingir.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42" presetClass="entr" presetSubtype="0" fill="hold" nodeType="withEffect">
                                  <p:stCondLst>
                                    <p:cond delay="3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00"/>
                                        <p:tgtEl>
                                          <p:spTgt spid="4"/>
                                        </p:tgtEl>
                                      </p:cBhvr>
                                    </p:animEffect>
                                    <p:anim calcmode="lin" valueType="num">
                                      <p:cBhvr>
                                        <p:cTn id="12" dur="700" decel="100000" fill="hold"/>
                                        <p:tgtEl>
                                          <p:spTgt spid="4"/>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59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00"/>
                                        <p:tgtEl>
                                          <p:spTgt spid="5"/>
                                        </p:tgtEl>
                                      </p:cBhvr>
                                    </p:animEffect>
                                    <p:anim calcmode="lin" valueType="num">
                                      <p:cBhvr>
                                        <p:cTn id="16" dur="700" decel="100000" fill="hold"/>
                                        <p:tgtEl>
                                          <p:spTgt spid="5"/>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3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00"/>
                                        <p:tgtEl>
                                          <p:spTgt spid="6"/>
                                        </p:tgtEl>
                                      </p:cBhvr>
                                    </p:animEffect>
                                    <p:anim calcmode="lin" valueType="num">
                                      <p:cBhvr>
                                        <p:cTn id="20" dur="700" decel="100000" fill="hold"/>
                                        <p:tgtEl>
                                          <p:spTgt spid="6"/>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07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31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decel="100000" fill="hold"/>
                                        <p:tgtEl>
                                          <p:spTgt spid="8"/>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5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700"/>
                                        <p:tgtEl>
                                          <p:spTgt spid="9"/>
                                        </p:tgtEl>
                                      </p:cBhvr>
                                    </p:animEffect>
                                    <p:anim calcmode="lin" valueType="num">
                                      <p:cBhvr>
                                        <p:cTn id="32" dur="700" decel="100000" fill="hold"/>
                                        <p:tgtEl>
                                          <p:spTgt spid="9"/>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79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00"/>
                                        <p:tgtEl>
                                          <p:spTgt spid="10"/>
                                        </p:tgtEl>
                                      </p:cBhvr>
                                    </p:animEffect>
                                    <p:anim calcmode="lin" valueType="num">
                                      <p:cBhvr>
                                        <p:cTn id="36" dur="700" decel="100000" fill="hold"/>
                                        <p:tgtEl>
                                          <p:spTgt spid="10"/>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203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00"/>
                                        <p:tgtEl>
                                          <p:spTgt spid="11"/>
                                        </p:tgtEl>
                                      </p:cBhvr>
                                    </p:animEffect>
                                    <p:anim calcmode="lin" valueType="num">
                                      <p:cBhvr>
                                        <p:cTn id="40" dur="700" decel="100000" fill="hold"/>
                                        <p:tgtEl>
                                          <p:spTgt spid="11"/>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227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700"/>
                                        <p:tgtEl>
                                          <p:spTgt spid="12"/>
                                        </p:tgtEl>
                                      </p:cBhvr>
                                    </p:animEffect>
                                    <p:anim calcmode="lin" valueType="num">
                                      <p:cBhvr>
                                        <p:cTn id="44" dur="700" decel="100000" fill="hold"/>
                                        <p:tgtEl>
                                          <p:spTgt spid="12"/>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251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700"/>
                                        <p:tgtEl>
                                          <p:spTgt spid="13"/>
                                        </p:tgtEl>
                                      </p:cBhvr>
                                    </p:animEffect>
                                    <p:anim calcmode="lin" valueType="num">
                                      <p:cBhvr>
                                        <p:cTn id="48" dur="700" decel="100000" fill="hold"/>
                                        <p:tgtEl>
                                          <p:spTgt spid="13"/>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so" descr="fita-b.png"/>
          <p:cNvPicPr>
            <a:picLocks noChangeAspect="1"/>
          </p:cNvPicPr>
          <p:nvPr/>
        </p:nvPicPr>
        <p:blipFill>
          <a:blip r:embed="rId3"/>
          <a:stretch>
            <a:fillRect/>
          </a:stretch>
        </p:blipFill>
        <p:spPr>
          <a:xfrm rot="19800000">
            <a:off x="9448495" y="5394960"/>
            <a:ext cx="4206240" cy="2240280"/>
          </a:xfrm>
          <a:prstGeom prst="rect">
            <a:avLst/>
          </a:prstGeom>
        </p:spPr>
      </p:pic>
      <p:pic>
        <p:nvPicPr>
          <p:cNvPr id="4" name="img:print0" descr="funil-objecao-caixinha.jpg"/>
          <p:cNvPicPr>
            <a:picLocks noChangeAspect="1"/>
          </p:cNvPicPr>
          <p:nvPr/>
        </p:nvPicPr>
        <p:blipFill>
          <a:blip r:embed="rId4"/>
          <a:srcRect t="445" b="445"/>
          <a:stretch>
            <a:fillRect/>
          </a:stretch>
        </p:blipFill>
        <p:spPr>
          <a:xfrm>
            <a:off x="640080" y="1463040"/>
            <a:ext cx="1737360" cy="3108960"/>
          </a:xfrm>
          <a:prstGeom prst="rect">
            <a:avLst/>
          </a:prstGeom>
          <a:ln w="31750">
            <a:solidFill>
              <a:srgbClr val="FFFFFF"/>
            </a:solidFill>
          </a:ln>
        </p:spPr>
      </p:pic>
      <p:pic>
        <p:nvPicPr>
          <p:cNvPr id="5" name="img:print1" descr="funil-objecao-reels.jpg"/>
          <p:cNvPicPr>
            <a:picLocks noChangeAspect="1"/>
          </p:cNvPicPr>
          <p:nvPr/>
        </p:nvPicPr>
        <p:blipFill>
          <a:blip r:embed="rId5"/>
          <a:srcRect l="2621" r="2621"/>
          <a:stretch>
            <a:fillRect/>
          </a:stretch>
        </p:blipFill>
        <p:spPr>
          <a:xfrm>
            <a:off x="2560320" y="1463040"/>
            <a:ext cx="1737360" cy="3108960"/>
          </a:xfrm>
          <a:prstGeom prst="rect">
            <a:avLst/>
          </a:prstGeom>
          <a:ln w="31750">
            <a:solidFill>
              <a:srgbClr val="FFFFFF"/>
            </a:solidFill>
          </a:ln>
        </p:spPr>
      </p:pic>
      <p:pic>
        <p:nvPicPr>
          <p:cNvPr id="6" name="img:print2" descr="funil-objecao-comentario.jpg"/>
          <p:cNvPicPr>
            <a:picLocks noChangeAspect="1"/>
          </p:cNvPicPr>
          <p:nvPr/>
        </p:nvPicPr>
        <p:blipFill>
          <a:blip r:embed="rId6"/>
          <a:srcRect l="6060" r="6060"/>
          <a:stretch>
            <a:fillRect/>
          </a:stretch>
        </p:blipFill>
        <p:spPr>
          <a:xfrm>
            <a:off x="4480560" y="1463040"/>
            <a:ext cx="1737360" cy="3108960"/>
          </a:xfrm>
          <a:prstGeom prst="rect">
            <a:avLst/>
          </a:prstGeom>
          <a:ln w="31750">
            <a:solidFill>
              <a:srgbClr val="FFFFFF"/>
            </a:solidFill>
          </a:ln>
        </p:spPr>
      </p:pic>
      <p:sp>
        <p:nvSpPr>
          <p:cNvPr id="7" name="txt:titulo"/>
          <p:cNvSpPr txBox="1"/>
          <p:nvPr/>
        </p:nvSpPr>
        <p:spPr>
          <a:xfrm>
            <a:off x="6675120" y="777240"/>
            <a:ext cx="5120640" cy="1463040"/>
          </a:xfrm>
          <a:prstGeom prst="rect">
            <a:avLst/>
          </a:prstGeom>
          <a:noFill/>
        </p:spPr>
        <p:txBody>
          <a:bodyPr wrap="square" anchor="t" lIns="0" rIns="0" tIns="0" bIns="0">
            <a:spAutoFit/>
          </a:bodyPr>
          <a:lstStyle/>
          <a:p>
            <a:pPr algn="l">
              <a:lnSpc>
                <a:spcPct val="100000"/>
              </a:lnSpc>
            </a:pPr>
            <a:r>
              <a:rPr sz="4200" b="1" i="1">
                <a:solidFill>
                  <a:srgbClr val="F97816"/>
                </a:solidFill>
                <a:latin typeface="Montserrat"/>
              </a:rPr>
              <a:t>MEIO </a:t>
            </a:r>
            <a:r>
              <a:rPr sz="4200" b="1" i="1">
                <a:solidFill>
                  <a:srgbClr val="FFFFFF"/>
                </a:solidFill>
                <a:latin typeface="Montserrat"/>
              </a:rPr>
              <a:t>DE FUNIL</a:t>
            </a:r>
          </a:p>
        </p:txBody>
      </p:sp>
      <p:sp>
        <p:nvSpPr>
          <p:cNvPr id="8" name="txt:rotulo"/>
          <p:cNvSpPr txBox="1"/>
          <p:nvPr/>
        </p:nvSpPr>
        <p:spPr>
          <a:xfrm>
            <a:off x="6675120" y="1645920"/>
            <a:ext cx="5120640" cy="457200"/>
          </a:xfrm>
          <a:prstGeom prst="rect">
            <a:avLst/>
          </a:prstGeom>
          <a:noFill/>
        </p:spPr>
        <p:txBody>
          <a:bodyPr wrap="square" anchor="t" lIns="0" rIns="0" tIns="0" bIns="0">
            <a:spAutoFit/>
          </a:bodyPr>
          <a:lstStyle/>
          <a:p>
            <a:pPr algn="l">
              <a:lnSpc>
                <a:spcPct val="100000"/>
              </a:lnSpc>
            </a:pPr>
            <a:r>
              <a:rPr sz="1600" b="1" i="0">
                <a:solidFill>
                  <a:srgbClr val="FF883B"/>
                </a:solidFill>
                <a:latin typeface="Montserrat"/>
              </a:rPr>
              <a:t>QUEBRA DE OBJEÇÃO</a:t>
            </a:r>
          </a:p>
        </p:txBody>
      </p:sp>
      <p:pic>
        <p:nvPicPr>
          <p:cNvPr id="9" name="txt:lista-m0" descr="fita-d.png"/>
          <p:cNvPicPr>
            <a:picLocks noChangeAspect="1"/>
          </p:cNvPicPr>
          <p:nvPr/>
        </p:nvPicPr>
        <p:blipFill>
          <a:blip r:embed="rId7"/>
          <a:stretch>
            <a:fillRect/>
          </a:stretch>
        </p:blipFill>
        <p:spPr>
          <a:xfrm>
            <a:off x="6675120" y="2386584"/>
            <a:ext cx="155448" cy="155448"/>
          </a:xfrm>
          <a:prstGeom prst="rect">
            <a:avLst/>
          </a:prstGeom>
        </p:spPr>
      </p:pic>
      <p:sp>
        <p:nvSpPr>
          <p:cNvPr id="10" name="txt:lista-0"/>
          <p:cNvSpPr txBox="1"/>
          <p:nvPr/>
        </p:nvSpPr>
        <p:spPr>
          <a:xfrm>
            <a:off x="6967728" y="2331720"/>
            <a:ext cx="4645152" cy="548640"/>
          </a:xfrm>
          <a:prstGeom prst="rect">
            <a:avLst/>
          </a:prstGeom>
          <a:noFill/>
        </p:spPr>
        <p:txBody>
          <a:bodyPr wrap="square" anchor="t" lIns="0" rIns="0" tIns="0" bIns="0">
            <a:spAutoFit/>
          </a:bodyPr>
          <a:lstStyle/>
          <a:p>
            <a:pPr algn="l">
              <a:lnSpc>
                <a:spcPct val="100000"/>
              </a:lnSpc>
            </a:pPr>
            <a:r>
              <a:rPr sz="1500" b="1" i="0">
                <a:solidFill>
                  <a:srgbClr val="FFFFFF"/>
                </a:solidFill>
                <a:latin typeface="Montserrat"/>
              </a:rPr>
              <a:t>Muito conteúdo de quebra de objeção.</a:t>
            </a:r>
          </a:p>
        </p:txBody>
      </p:sp>
      <p:pic>
        <p:nvPicPr>
          <p:cNvPr id="11" name="txt:lista-m1" descr="fita-d.png"/>
          <p:cNvPicPr>
            <a:picLocks noChangeAspect="1"/>
          </p:cNvPicPr>
          <p:nvPr/>
        </p:nvPicPr>
        <p:blipFill>
          <a:blip r:embed="rId7"/>
          <a:stretch>
            <a:fillRect/>
          </a:stretch>
        </p:blipFill>
        <p:spPr>
          <a:xfrm>
            <a:off x="6675120" y="2771013"/>
            <a:ext cx="155448" cy="155448"/>
          </a:xfrm>
          <a:prstGeom prst="rect">
            <a:avLst/>
          </a:prstGeom>
        </p:spPr>
      </p:pic>
      <p:sp>
        <p:nvSpPr>
          <p:cNvPr id="12" name="txt:lista-1"/>
          <p:cNvSpPr txBox="1"/>
          <p:nvPr/>
        </p:nvSpPr>
        <p:spPr>
          <a:xfrm>
            <a:off x="6967728" y="2716149"/>
            <a:ext cx="4645152" cy="548640"/>
          </a:xfrm>
          <a:prstGeom prst="rect">
            <a:avLst/>
          </a:prstGeom>
          <a:noFill/>
        </p:spPr>
        <p:txBody>
          <a:bodyPr wrap="square" anchor="t" lIns="0" rIns="0" tIns="0" bIns="0">
            <a:spAutoFit/>
          </a:bodyPr>
          <a:lstStyle/>
          <a:p>
            <a:pPr algn="l">
              <a:lnSpc>
                <a:spcPct val="100000"/>
              </a:lnSpc>
            </a:pPr>
            <a:r>
              <a:rPr sz="1500" b="1" i="0">
                <a:solidFill>
                  <a:srgbClr val="FFFFFF"/>
                </a:solidFill>
                <a:latin typeface="Montserrat"/>
              </a:rPr>
              <a:t>Aumentamos o nível de consciência do lead, tirando dúvidas comuns.</a:t>
            </a:r>
          </a:p>
        </p:txBody>
      </p:sp>
      <p:pic>
        <p:nvPicPr>
          <p:cNvPr id="13" name="txt:lista-m2" descr="fita-d.png"/>
          <p:cNvPicPr>
            <a:picLocks noChangeAspect="1"/>
          </p:cNvPicPr>
          <p:nvPr/>
        </p:nvPicPr>
        <p:blipFill>
          <a:blip r:embed="rId7"/>
          <a:stretch>
            <a:fillRect/>
          </a:stretch>
        </p:blipFill>
        <p:spPr>
          <a:xfrm>
            <a:off x="6675120" y="3393567"/>
            <a:ext cx="155448" cy="155448"/>
          </a:xfrm>
          <a:prstGeom prst="rect">
            <a:avLst/>
          </a:prstGeom>
        </p:spPr>
      </p:pic>
      <p:sp>
        <p:nvSpPr>
          <p:cNvPr id="14" name="txt:lista-2"/>
          <p:cNvSpPr txBox="1"/>
          <p:nvPr/>
        </p:nvSpPr>
        <p:spPr>
          <a:xfrm>
            <a:off x="6967728" y="3338703"/>
            <a:ext cx="4645152" cy="548640"/>
          </a:xfrm>
          <a:prstGeom prst="rect">
            <a:avLst/>
          </a:prstGeom>
          <a:noFill/>
        </p:spPr>
        <p:txBody>
          <a:bodyPr wrap="square" anchor="t" lIns="0" rIns="0" tIns="0" bIns="0">
            <a:spAutoFit/>
          </a:bodyPr>
          <a:lstStyle/>
          <a:p>
            <a:pPr algn="l">
              <a:lnSpc>
                <a:spcPct val="100000"/>
              </a:lnSpc>
            </a:pPr>
            <a:r>
              <a:rPr sz="1500" b="1" i="0">
                <a:solidFill>
                  <a:srgbClr val="FFFFFF"/>
                </a:solidFill>
                <a:latin typeface="Montserrat"/>
              </a:rPr>
              <a:t>As dúvidas de cada nicho são comuns: são os temas que interessam ao cliente.</a:t>
            </a:r>
          </a:p>
        </p:txBody>
      </p:sp>
      <p:sp>
        <p:nvSpPr>
          <p:cNvPr id="15" name="txt:faixa"/>
          <p:cNvSpPr/>
          <p:nvPr/>
        </p:nvSpPr>
        <p:spPr>
          <a:xfrm>
            <a:off x="640080" y="5074920"/>
            <a:ext cx="10881360" cy="86868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1700" b="1">
                <a:solidFill>
                  <a:srgbClr val="FFFFFF"/>
                </a:solidFill>
                <a:latin typeface="Montserrat"/>
              </a:rPr>
              <a:t>A objeção não aparece na venda: aparece no universo criado pela marca para o cliente.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42" presetClass="entr" presetSubtype="0" fill="hold" nodeType="withEffect">
                                  <p:stCondLst>
                                    <p:cond delay="3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00"/>
                                        <p:tgtEl>
                                          <p:spTgt spid="4"/>
                                        </p:tgtEl>
                                      </p:cBhvr>
                                    </p:animEffect>
                                    <p:anim calcmode="lin" valueType="num">
                                      <p:cBhvr>
                                        <p:cTn id="12" dur="700" decel="100000" fill="hold"/>
                                        <p:tgtEl>
                                          <p:spTgt spid="4"/>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5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00"/>
                                        <p:tgtEl>
                                          <p:spTgt spid="5"/>
                                        </p:tgtEl>
                                      </p:cBhvr>
                                    </p:animEffect>
                                    <p:anim calcmode="lin" valueType="num">
                                      <p:cBhvr>
                                        <p:cTn id="16" dur="700" decel="100000" fill="hold"/>
                                        <p:tgtEl>
                                          <p:spTgt spid="5"/>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7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00"/>
                                        <p:tgtEl>
                                          <p:spTgt spid="6"/>
                                        </p:tgtEl>
                                      </p:cBhvr>
                                    </p:animEffect>
                                    <p:anim calcmode="lin" valueType="num">
                                      <p:cBhvr>
                                        <p:cTn id="20" dur="700" decel="100000" fill="hold"/>
                                        <p:tgtEl>
                                          <p:spTgt spid="6"/>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9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1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decel="100000" fill="hold"/>
                                        <p:tgtEl>
                                          <p:spTgt spid="8"/>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700"/>
                                        <p:tgtEl>
                                          <p:spTgt spid="9"/>
                                        </p:tgtEl>
                                      </p:cBhvr>
                                    </p:animEffect>
                                    <p:anim calcmode="lin" valueType="num">
                                      <p:cBhvr>
                                        <p:cTn id="32" dur="700" decel="100000" fill="hold"/>
                                        <p:tgtEl>
                                          <p:spTgt spid="9"/>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55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700"/>
                                        <p:tgtEl>
                                          <p:spTgt spid="10"/>
                                        </p:tgtEl>
                                      </p:cBhvr>
                                    </p:animEffect>
                                    <p:anim calcmode="lin" valueType="num">
                                      <p:cBhvr>
                                        <p:cTn id="36" dur="700" decel="100000" fill="hold"/>
                                        <p:tgtEl>
                                          <p:spTgt spid="10"/>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17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00"/>
                                        <p:tgtEl>
                                          <p:spTgt spid="11"/>
                                        </p:tgtEl>
                                      </p:cBhvr>
                                    </p:animEffect>
                                    <p:anim calcmode="lin" valueType="num">
                                      <p:cBhvr>
                                        <p:cTn id="40" dur="700" decel="100000" fill="hold"/>
                                        <p:tgtEl>
                                          <p:spTgt spid="11"/>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195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700"/>
                                        <p:tgtEl>
                                          <p:spTgt spid="12"/>
                                        </p:tgtEl>
                                      </p:cBhvr>
                                    </p:animEffect>
                                    <p:anim calcmode="lin" valueType="num">
                                      <p:cBhvr>
                                        <p:cTn id="44" dur="700" decel="100000" fill="hold"/>
                                        <p:tgtEl>
                                          <p:spTgt spid="12"/>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215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700"/>
                                        <p:tgtEl>
                                          <p:spTgt spid="13"/>
                                        </p:tgtEl>
                                      </p:cBhvr>
                                    </p:animEffect>
                                    <p:anim calcmode="lin" valueType="num">
                                      <p:cBhvr>
                                        <p:cTn id="48" dur="700" decel="100000" fill="hold"/>
                                        <p:tgtEl>
                                          <p:spTgt spid="13"/>
                                        </p:tgtEl>
                                        <p:attrNameLst>
                                          <p:attrName>ppt_y</p:attrName>
                                        </p:attrNameLst>
                                      </p:cBhvr>
                                      <p:tavLst>
                                        <p:tav tm="0">
                                          <p:val>
                                            <p:strVal val="#ppt_y+.04"/>
                                          </p:val>
                                        </p:tav>
                                        <p:tav tm="100000">
                                          <p:val>
                                            <p:strVal val="#ppt_y"/>
                                          </p:val>
                                        </p:tav>
                                      </p:tavLst>
                                    </p:anim>
                                  </p:childTnLst>
                                </p:cTn>
                              </p:par>
                              <p:par>
                                <p:cTn id="49" presetID="42" presetClass="entr" presetSubtype="0" fill="hold" nodeType="withEffect">
                                  <p:stCondLst>
                                    <p:cond delay="23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00"/>
                                        <p:tgtEl>
                                          <p:spTgt spid="14"/>
                                        </p:tgtEl>
                                      </p:cBhvr>
                                    </p:animEffect>
                                    <p:anim calcmode="lin" valueType="num">
                                      <p:cBhvr>
                                        <p:cTn id="52" dur="700" decel="100000" fill="hold"/>
                                        <p:tgtEl>
                                          <p:spTgt spid="14"/>
                                        </p:tgtEl>
                                        <p:attrNameLst>
                                          <p:attrName>ppt_y</p:attrName>
                                        </p:attrNameLst>
                                      </p:cBhvr>
                                      <p:tavLst>
                                        <p:tav tm="0">
                                          <p:val>
                                            <p:strVal val="#ppt_y+.04"/>
                                          </p:val>
                                        </p:tav>
                                        <p:tav tm="100000">
                                          <p:val>
                                            <p:strVal val="#ppt_y"/>
                                          </p:val>
                                        </p:tav>
                                      </p:tavLst>
                                    </p:anim>
                                  </p:childTnLst>
                                </p:cTn>
                              </p:par>
                              <p:par>
                                <p:cTn id="53" presetID="42" presetClass="entr" presetSubtype="0" fill="hold" nodeType="withEffect">
                                  <p:stCondLst>
                                    <p:cond delay="255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700"/>
                                        <p:tgtEl>
                                          <p:spTgt spid="15"/>
                                        </p:tgtEl>
                                      </p:cBhvr>
                                    </p:animEffect>
                                    <p:anim calcmode="lin" valueType="num">
                                      <p:cBhvr>
                                        <p:cTn id="56" dur="700" decel="100000" fill="hold"/>
                                        <p:tgtEl>
                                          <p:spTgt spid="15"/>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pic>
        <p:nvPicPr>
          <p:cNvPr id="4" name="fixo:foto" descr="numeros-02.jpg"/>
          <p:cNvPicPr>
            <a:picLocks noChangeAspect="1"/>
          </p:cNvPicPr>
          <p:nvPr/>
        </p:nvPicPr>
        <p:blipFill>
          <a:blip r:embed="rId4"/>
          <a:srcRect l="3892" r="3892"/>
          <a:stretch>
            <a:fillRect/>
          </a:stretch>
        </p:blipFill>
        <p:spPr>
          <a:xfrm>
            <a:off x="7132320" y="0"/>
            <a:ext cx="5059375" cy="6858000"/>
          </a:xfrm>
          <a:prstGeom prst="rect">
            <a:avLst/>
          </a:prstGeom>
        </p:spPr>
      </p:pic>
      <p:pic>
        <p:nvPicPr>
          <p:cNvPr id="5" name="img:print" descr="funil-bairro.jpg"/>
          <p:cNvPicPr>
            <a:picLocks noChangeAspect="1"/>
          </p:cNvPicPr>
          <p:nvPr/>
        </p:nvPicPr>
        <p:blipFill>
          <a:blip r:embed="rId5"/>
          <a:srcRect l="24" r="24"/>
          <a:stretch>
            <a:fillRect/>
          </a:stretch>
        </p:blipFill>
        <p:spPr>
          <a:xfrm>
            <a:off x="7863840" y="822960"/>
            <a:ext cx="3291840" cy="5120640"/>
          </a:xfrm>
          <a:prstGeom prst="rect">
            <a:avLst/>
          </a:prstGeom>
          <a:ln w="31750">
            <a:solidFill>
              <a:srgbClr val="FFFFFF"/>
            </a:solidFill>
          </a:ln>
        </p:spPr>
      </p:pic>
      <p:sp>
        <p:nvSpPr>
          <p:cNvPr id="6" name="txt:titulo"/>
          <p:cNvSpPr txBox="1"/>
          <p:nvPr/>
        </p:nvSpPr>
        <p:spPr>
          <a:xfrm>
            <a:off x="822960" y="822960"/>
            <a:ext cx="5943600" cy="822960"/>
          </a:xfrm>
          <a:prstGeom prst="rect">
            <a:avLst/>
          </a:prstGeom>
          <a:noFill/>
        </p:spPr>
        <p:txBody>
          <a:bodyPr wrap="square" anchor="t" lIns="0" rIns="0" tIns="0" bIns="0">
            <a:spAutoFit/>
          </a:bodyPr>
          <a:lstStyle/>
          <a:p>
            <a:pPr algn="l">
              <a:lnSpc>
                <a:spcPct val="100000"/>
              </a:lnSpc>
            </a:pPr>
            <a:r>
              <a:rPr sz="4400" b="1" i="1">
                <a:solidFill>
                  <a:srgbClr val="F97816"/>
                </a:solidFill>
                <a:latin typeface="Montserrat"/>
              </a:rPr>
              <a:t>LOCALIZAÇÃO</a:t>
            </a:r>
          </a:p>
        </p:txBody>
      </p:sp>
      <p:pic>
        <p:nvPicPr>
          <p:cNvPr id="7" name="txt:lista-m0" descr="fita-d.png"/>
          <p:cNvPicPr>
            <a:picLocks noChangeAspect="1"/>
          </p:cNvPicPr>
          <p:nvPr/>
        </p:nvPicPr>
        <p:blipFill>
          <a:blip r:embed="rId6"/>
          <a:stretch>
            <a:fillRect/>
          </a:stretch>
        </p:blipFill>
        <p:spPr>
          <a:xfrm>
            <a:off x="822960" y="1975104"/>
            <a:ext cx="155448" cy="155448"/>
          </a:xfrm>
          <a:prstGeom prst="rect">
            <a:avLst/>
          </a:prstGeom>
        </p:spPr>
      </p:pic>
      <p:sp>
        <p:nvSpPr>
          <p:cNvPr id="8" name="txt:lista-0"/>
          <p:cNvSpPr txBox="1"/>
          <p:nvPr/>
        </p:nvSpPr>
        <p:spPr>
          <a:xfrm>
            <a:off x="1115568" y="1920240"/>
            <a:ext cx="5468112" cy="548640"/>
          </a:xfrm>
          <a:prstGeom prst="rect">
            <a:avLst/>
          </a:prstGeom>
          <a:noFill/>
        </p:spPr>
        <p:txBody>
          <a:bodyPr wrap="square" anchor="t" lIns="0" rIns="0" tIns="0" bIns="0">
            <a:spAutoFit/>
          </a:bodyPr>
          <a:lstStyle/>
          <a:p>
            <a:pPr algn="l">
              <a:lnSpc>
                <a:spcPct val="100000"/>
              </a:lnSpc>
            </a:pPr>
            <a:r>
              <a:rPr sz="1700" b="1" i="0">
                <a:solidFill>
                  <a:srgbClr val="FFFFFF"/>
                </a:solidFill>
                <a:latin typeface="Montserrat"/>
              </a:rPr>
              <a:t>Bairro e mobilidade.</a:t>
            </a:r>
          </a:p>
        </p:txBody>
      </p:sp>
      <p:pic>
        <p:nvPicPr>
          <p:cNvPr id="9" name="txt:lista-m1" descr="fita-d.png"/>
          <p:cNvPicPr>
            <a:picLocks noChangeAspect="1"/>
          </p:cNvPicPr>
          <p:nvPr/>
        </p:nvPicPr>
        <p:blipFill>
          <a:blip r:embed="rId6"/>
          <a:stretch>
            <a:fillRect/>
          </a:stretch>
        </p:blipFill>
        <p:spPr>
          <a:xfrm>
            <a:off x="822960" y="2391283"/>
            <a:ext cx="155448" cy="155448"/>
          </a:xfrm>
          <a:prstGeom prst="rect">
            <a:avLst/>
          </a:prstGeom>
        </p:spPr>
      </p:pic>
      <p:sp>
        <p:nvSpPr>
          <p:cNvPr id="10" name="txt:lista-1"/>
          <p:cNvSpPr txBox="1"/>
          <p:nvPr/>
        </p:nvSpPr>
        <p:spPr>
          <a:xfrm>
            <a:off x="1115568" y="2336419"/>
            <a:ext cx="5468112" cy="548640"/>
          </a:xfrm>
          <a:prstGeom prst="rect">
            <a:avLst/>
          </a:prstGeom>
          <a:noFill/>
        </p:spPr>
        <p:txBody>
          <a:bodyPr wrap="square" anchor="t" lIns="0" rIns="0" tIns="0" bIns="0">
            <a:spAutoFit/>
          </a:bodyPr>
          <a:lstStyle/>
          <a:p>
            <a:pPr algn="l">
              <a:lnSpc>
                <a:spcPct val="100000"/>
              </a:lnSpc>
            </a:pPr>
            <a:r>
              <a:rPr sz="1700" b="1" i="0">
                <a:solidFill>
                  <a:srgbClr val="FFFFFF"/>
                </a:solidFill>
                <a:latin typeface="Montserrat"/>
              </a:rPr>
              <a:t>Restaurantes e urbanização em volta do empreendimento.</a:t>
            </a:r>
          </a:p>
        </p:txBody>
      </p:sp>
      <p:sp>
        <p:nvSpPr>
          <p:cNvPr id="11" name="txt:faixa"/>
          <p:cNvSpPr/>
          <p:nvPr/>
        </p:nvSpPr>
        <p:spPr>
          <a:xfrm>
            <a:off x="822960" y="4206240"/>
            <a:ext cx="5852160" cy="128016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1700" b="1">
                <a:solidFill>
                  <a:srgbClr val="FFFFFF"/>
                </a:solidFill>
                <a:latin typeface="Montserrat"/>
              </a:rPr>
              <a:t>Aumentamos o valor de percepção do</a:t>
            </a:r>
          </a:p>
          <a:p>
            <a:pPr algn="ctr"/>
            <a:r>
              <a:rPr sz="1700" b="1">
                <a:solidFill>
                  <a:srgbClr val="FFFFFF"/>
                </a:solidFill>
                <a:latin typeface="Montserrat"/>
              </a:rPr>
              <a:t>mercado sobre o produto que</a:t>
            </a:r>
          </a:p>
          <a:p>
            <a:pPr algn="ctr"/>
            <a:r>
              <a:rPr sz="1700" b="1">
                <a:solidFill>
                  <a:srgbClr val="FFFFFF"/>
                </a:solidFill>
                <a:latin typeface="Montserrat"/>
              </a:rPr>
              <a:t>vamos apresentar.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42" presetClass="entr" presetSubtype="0" fill="hold" nodeType="withEffect">
                                  <p:stCondLst>
                                    <p:cond delay="3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00"/>
                                        <p:tgtEl>
                                          <p:spTgt spid="5"/>
                                        </p:tgtEl>
                                      </p:cBhvr>
                                    </p:animEffect>
                                    <p:anim calcmode="lin" valueType="num">
                                      <p:cBhvr>
                                        <p:cTn id="12" dur="700" decel="100000" fill="hold"/>
                                        <p:tgtEl>
                                          <p:spTgt spid="5"/>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6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00"/>
                                        <p:tgtEl>
                                          <p:spTgt spid="6"/>
                                        </p:tgtEl>
                                      </p:cBhvr>
                                    </p:animEffect>
                                    <p:anim calcmode="lin" valueType="num">
                                      <p:cBhvr>
                                        <p:cTn id="16" dur="700" decel="100000" fill="hold"/>
                                        <p:tgtEl>
                                          <p:spTgt spid="6"/>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7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anim calcmode="lin" valueType="num">
                                      <p:cBhvr>
                                        <p:cTn id="20" dur="700" decel="100000" fill="hold"/>
                                        <p:tgtEl>
                                          <p:spTgt spid="7"/>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13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00"/>
                                        <p:tgtEl>
                                          <p:spTgt spid="8"/>
                                        </p:tgtEl>
                                      </p:cBhvr>
                                    </p:animEffect>
                                    <p:anim calcmode="lin" valueType="num">
                                      <p:cBhvr>
                                        <p:cTn id="24" dur="700" decel="100000" fill="hold"/>
                                        <p:tgtEl>
                                          <p:spTgt spid="8"/>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39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00"/>
                                        <p:tgtEl>
                                          <p:spTgt spid="9"/>
                                        </p:tgtEl>
                                      </p:cBhvr>
                                    </p:animEffect>
                                    <p:anim calcmode="lin" valueType="num">
                                      <p:cBhvr>
                                        <p:cTn id="28" dur="700" decel="100000" fill="hold"/>
                                        <p:tgtEl>
                                          <p:spTgt spid="9"/>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65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00"/>
                                        <p:tgtEl>
                                          <p:spTgt spid="10"/>
                                        </p:tgtEl>
                                      </p:cBhvr>
                                    </p:animEffect>
                                    <p:anim calcmode="lin" valueType="num">
                                      <p:cBhvr>
                                        <p:cTn id="32" dur="700" decel="100000" fill="hold"/>
                                        <p:tgtEl>
                                          <p:spTgt spid="10"/>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91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700"/>
                                        <p:tgtEl>
                                          <p:spTgt spid="11"/>
                                        </p:tgtEl>
                                      </p:cBhvr>
                                    </p:animEffect>
                                    <p:anim calcmode="lin" valueType="num">
                                      <p:cBhvr>
                                        <p:cTn id="36" dur="700" decel="100000" fill="hold"/>
                                        <p:tgtEl>
                                          <p:spTgt spid="11"/>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sp>
        <p:nvSpPr>
          <p:cNvPr id="4" name="txt:titulo"/>
          <p:cNvSpPr txBox="1"/>
          <p:nvPr/>
        </p:nvSpPr>
        <p:spPr>
          <a:xfrm>
            <a:off x="731520" y="457200"/>
            <a:ext cx="8229600" cy="822960"/>
          </a:xfrm>
          <a:prstGeom prst="rect">
            <a:avLst/>
          </a:prstGeom>
          <a:noFill/>
        </p:spPr>
        <p:txBody>
          <a:bodyPr wrap="square" anchor="t" lIns="0" rIns="0" tIns="0" bIns="0">
            <a:spAutoFit/>
          </a:bodyPr>
          <a:lstStyle/>
          <a:p>
            <a:pPr algn="l">
              <a:lnSpc>
                <a:spcPct val="100000"/>
              </a:lnSpc>
            </a:pPr>
            <a:r>
              <a:rPr sz="4200" b="1" i="1">
                <a:solidFill>
                  <a:srgbClr val="F97816"/>
                </a:solidFill>
                <a:latin typeface="Montserrat"/>
              </a:rPr>
              <a:t>FUNDO </a:t>
            </a:r>
            <a:r>
              <a:rPr sz="4200" b="1" i="1">
                <a:solidFill>
                  <a:srgbClr val="FFFFFF"/>
                </a:solidFill>
                <a:latin typeface="Montserrat"/>
              </a:rPr>
              <a:t>DE FUNIL</a:t>
            </a:r>
          </a:p>
        </p:txBody>
      </p:sp>
      <p:sp>
        <p:nvSpPr>
          <p:cNvPr id="5" name="txt:rotulo"/>
          <p:cNvSpPr txBox="1"/>
          <p:nvPr/>
        </p:nvSpPr>
        <p:spPr>
          <a:xfrm>
            <a:off x="731520" y="1280160"/>
            <a:ext cx="8229600" cy="457200"/>
          </a:xfrm>
          <a:prstGeom prst="rect">
            <a:avLst/>
          </a:prstGeom>
          <a:noFill/>
        </p:spPr>
        <p:txBody>
          <a:bodyPr wrap="square" anchor="t" lIns="0" rIns="0" tIns="0" bIns="0">
            <a:spAutoFit/>
          </a:bodyPr>
          <a:lstStyle/>
          <a:p>
            <a:pPr algn="l">
              <a:lnSpc>
                <a:spcPct val="100000"/>
              </a:lnSpc>
            </a:pPr>
            <a:r>
              <a:rPr sz="1500" b="1" i="0">
                <a:solidFill>
                  <a:srgbClr val="FF883B"/>
                </a:solidFill>
                <a:latin typeface="Montserrat"/>
              </a:rPr>
              <a:t>CONDIÇÃO DE PAGAMENTO, APARTAMENTO, FLUXO E POV</a:t>
            </a:r>
          </a:p>
        </p:txBody>
      </p:sp>
      <p:pic>
        <p:nvPicPr>
          <p:cNvPr id="6" name="img:print0" descr="funil-fundo-aprovacao.jpg"/>
          <p:cNvPicPr>
            <a:picLocks noChangeAspect="1"/>
          </p:cNvPicPr>
          <p:nvPr/>
        </p:nvPicPr>
        <p:blipFill>
          <a:blip r:embed="rId4"/>
          <a:srcRect t="2699" b="2699"/>
          <a:stretch>
            <a:fillRect/>
          </a:stretch>
        </p:blipFill>
        <p:spPr>
          <a:xfrm>
            <a:off x="731520" y="1965960"/>
            <a:ext cx="2468880" cy="3749039"/>
          </a:xfrm>
          <a:prstGeom prst="rect">
            <a:avLst/>
          </a:prstGeom>
          <a:ln w="31750">
            <a:solidFill>
              <a:srgbClr val="FFFFFF"/>
            </a:solidFill>
          </a:ln>
        </p:spPr>
      </p:pic>
      <p:sp>
        <p:nvSpPr>
          <p:cNvPr id="7" name="txt:leg0"/>
          <p:cNvSpPr txBox="1"/>
          <p:nvPr/>
        </p:nvSpPr>
        <p:spPr>
          <a:xfrm>
            <a:off x="731520" y="5852160"/>
            <a:ext cx="2468880" cy="640080"/>
          </a:xfrm>
          <a:prstGeom prst="rect">
            <a:avLst/>
          </a:prstGeom>
          <a:noFill/>
        </p:spPr>
        <p:txBody>
          <a:bodyPr wrap="square" anchor="t" lIns="0" rIns="0" tIns="0" bIns="0">
            <a:spAutoFit/>
          </a:bodyPr>
          <a:lstStyle/>
          <a:p>
            <a:pPr algn="l">
              <a:lnSpc>
                <a:spcPct val="100000"/>
              </a:lnSpc>
            </a:pPr>
            <a:r>
              <a:rPr sz="1200" b="1" i="0">
                <a:solidFill>
                  <a:srgbClr val="EAE8ED"/>
                </a:solidFill>
                <a:latin typeface="Montserrat"/>
              </a:rPr>
              <a:t>Condição de aprovação + apartamento</a:t>
            </a:r>
          </a:p>
        </p:txBody>
      </p:sp>
      <p:pic>
        <p:nvPicPr>
          <p:cNvPr id="8" name="img:print1" descr="funil-fundo-sem-edicao.jpg"/>
          <p:cNvPicPr>
            <a:picLocks noChangeAspect="1"/>
          </p:cNvPicPr>
          <p:nvPr/>
        </p:nvPicPr>
        <p:blipFill>
          <a:blip r:embed="rId5"/>
          <a:srcRect t="2090" b="2090"/>
          <a:stretch>
            <a:fillRect/>
          </a:stretch>
        </p:blipFill>
        <p:spPr>
          <a:xfrm>
            <a:off x="3474720" y="1965960"/>
            <a:ext cx="2468880" cy="3749039"/>
          </a:xfrm>
          <a:prstGeom prst="rect">
            <a:avLst/>
          </a:prstGeom>
          <a:ln w="31750">
            <a:solidFill>
              <a:srgbClr val="FFFFFF"/>
            </a:solidFill>
          </a:ln>
        </p:spPr>
      </p:pic>
      <p:sp>
        <p:nvSpPr>
          <p:cNvPr id="9" name="txt:leg1"/>
          <p:cNvSpPr txBox="1"/>
          <p:nvPr/>
        </p:nvSpPr>
        <p:spPr>
          <a:xfrm>
            <a:off x="3474720" y="5852160"/>
            <a:ext cx="2468880" cy="640080"/>
          </a:xfrm>
          <a:prstGeom prst="rect">
            <a:avLst/>
          </a:prstGeom>
          <a:noFill/>
        </p:spPr>
        <p:txBody>
          <a:bodyPr wrap="square" anchor="t" lIns="0" rIns="0" tIns="0" bIns="0">
            <a:spAutoFit/>
          </a:bodyPr>
          <a:lstStyle/>
          <a:p>
            <a:pPr algn="l">
              <a:lnSpc>
                <a:spcPct val="100000"/>
              </a:lnSpc>
            </a:pPr>
            <a:r>
              <a:rPr sz="1200" b="1" i="0">
                <a:solidFill>
                  <a:srgbClr val="EAE8ED"/>
                </a:solidFill>
                <a:latin typeface="Montserrat"/>
              </a:rPr>
              <a:t>O apartamento sem edição e sem cortes</a:t>
            </a:r>
          </a:p>
        </p:txBody>
      </p:sp>
      <p:pic>
        <p:nvPicPr>
          <p:cNvPr id="10" name="img:print2" descr="funil-fundo-planta.jpg"/>
          <p:cNvPicPr>
            <a:picLocks noChangeAspect="1"/>
          </p:cNvPicPr>
          <p:nvPr/>
        </p:nvPicPr>
        <p:blipFill>
          <a:blip r:embed="rId6"/>
          <a:srcRect t="2090" b="2090"/>
          <a:stretch>
            <a:fillRect/>
          </a:stretch>
        </p:blipFill>
        <p:spPr>
          <a:xfrm>
            <a:off x="6217920" y="1965960"/>
            <a:ext cx="2468880" cy="3749039"/>
          </a:xfrm>
          <a:prstGeom prst="rect">
            <a:avLst/>
          </a:prstGeom>
          <a:ln w="31750">
            <a:solidFill>
              <a:srgbClr val="FFFFFF"/>
            </a:solidFill>
          </a:ln>
        </p:spPr>
      </p:pic>
      <p:sp>
        <p:nvSpPr>
          <p:cNvPr id="11" name="txt:leg2"/>
          <p:cNvSpPr txBox="1"/>
          <p:nvPr/>
        </p:nvSpPr>
        <p:spPr>
          <a:xfrm>
            <a:off x="6217920" y="5852160"/>
            <a:ext cx="2468880" cy="640080"/>
          </a:xfrm>
          <a:prstGeom prst="rect">
            <a:avLst/>
          </a:prstGeom>
          <a:noFill/>
        </p:spPr>
        <p:txBody>
          <a:bodyPr wrap="square" anchor="t" lIns="0" rIns="0" tIns="0" bIns="0">
            <a:spAutoFit/>
          </a:bodyPr>
          <a:lstStyle/>
          <a:p>
            <a:pPr algn="l">
              <a:lnSpc>
                <a:spcPct val="100000"/>
              </a:lnSpc>
            </a:pPr>
            <a:r>
              <a:rPr sz="1200" b="1" i="0">
                <a:solidFill>
                  <a:srgbClr val="EAE8ED"/>
                </a:solidFill>
                <a:latin typeface="Montserrat"/>
              </a:rPr>
              <a:t>Planta + localização + condições</a:t>
            </a:r>
          </a:p>
        </p:txBody>
      </p:sp>
      <p:pic>
        <p:nvPicPr>
          <p:cNvPr id="12" name="img:print3" descr="funil-fundo-pov.jpg"/>
          <p:cNvPicPr>
            <a:picLocks noChangeAspect="1"/>
          </p:cNvPicPr>
          <p:nvPr/>
        </p:nvPicPr>
        <p:blipFill>
          <a:blip r:embed="rId7"/>
          <a:srcRect l="1896" r="1896"/>
          <a:stretch>
            <a:fillRect/>
          </a:stretch>
        </p:blipFill>
        <p:spPr>
          <a:xfrm>
            <a:off x="8961120" y="1965960"/>
            <a:ext cx="2468880" cy="3749039"/>
          </a:xfrm>
          <a:prstGeom prst="rect">
            <a:avLst/>
          </a:prstGeom>
          <a:ln w="31750">
            <a:solidFill>
              <a:srgbClr val="FFFFFF"/>
            </a:solidFill>
          </a:ln>
        </p:spPr>
      </p:pic>
      <p:sp>
        <p:nvSpPr>
          <p:cNvPr id="13" name="txt:leg3"/>
          <p:cNvSpPr txBox="1"/>
          <p:nvPr/>
        </p:nvSpPr>
        <p:spPr>
          <a:xfrm>
            <a:off x="8961120" y="5852160"/>
            <a:ext cx="2468880" cy="640080"/>
          </a:xfrm>
          <a:prstGeom prst="rect">
            <a:avLst/>
          </a:prstGeom>
          <a:noFill/>
        </p:spPr>
        <p:txBody>
          <a:bodyPr wrap="square" anchor="t" lIns="0" rIns="0" tIns="0" bIns="0">
            <a:spAutoFit/>
          </a:bodyPr>
          <a:lstStyle/>
          <a:p>
            <a:pPr algn="l">
              <a:lnSpc>
                <a:spcPct val="100000"/>
              </a:lnSpc>
            </a:pPr>
            <a:r>
              <a:rPr sz="1200" b="1" i="0">
                <a:solidFill>
                  <a:srgbClr val="EAE8ED"/>
                </a:solidFill>
                <a:latin typeface="Montserrat"/>
              </a:rPr>
              <a:t>Condições de financiamento + POV</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42" presetClass="entr" presetSubtype="0" fill="hold" nodeType="withEffect">
                                  <p:stCondLst>
                                    <p:cond delay="3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00"/>
                                        <p:tgtEl>
                                          <p:spTgt spid="6"/>
                                        </p:tgtEl>
                                      </p:cBhvr>
                                    </p:animEffect>
                                    <p:anim calcmode="lin" valueType="num">
                                      <p:cBhvr>
                                        <p:cTn id="12" dur="700" decel="100000" fill="hold"/>
                                        <p:tgtEl>
                                          <p:spTgt spid="6"/>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59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00"/>
                                        <p:tgtEl>
                                          <p:spTgt spid="8"/>
                                        </p:tgtEl>
                                      </p:cBhvr>
                                    </p:animEffect>
                                    <p:anim calcmode="lin" valueType="num">
                                      <p:cBhvr>
                                        <p:cTn id="16" dur="700" decel="100000" fill="hold"/>
                                        <p:tgtEl>
                                          <p:spTgt spid="8"/>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3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00"/>
                                        <p:tgtEl>
                                          <p:spTgt spid="10"/>
                                        </p:tgtEl>
                                      </p:cBhvr>
                                    </p:animEffect>
                                    <p:anim calcmode="lin" valueType="num">
                                      <p:cBhvr>
                                        <p:cTn id="20" dur="700" decel="100000" fill="hold"/>
                                        <p:tgtEl>
                                          <p:spTgt spid="10"/>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07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700"/>
                                        <p:tgtEl>
                                          <p:spTgt spid="12"/>
                                        </p:tgtEl>
                                      </p:cBhvr>
                                    </p:animEffect>
                                    <p:anim calcmode="lin" valueType="num">
                                      <p:cBhvr>
                                        <p:cTn id="24" dur="700" decel="100000" fill="hold"/>
                                        <p:tgtEl>
                                          <p:spTgt spid="12"/>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31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00"/>
                                        <p:tgtEl>
                                          <p:spTgt spid="4"/>
                                        </p:tgtEl>
                                      </p:cBhvr>
                                    </p:animEffect>
                                    <p:anim calcmode="lin" valueType="num">
                                      <p:cBhvr>
                                        <p:cTn id="28" dur="700" decel="100000" fill="hold"/>
                                        <p:tgtEl>
                                          <p:spTgt spid="4"/>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55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00"/>
                                        <p:tgtEl>
                                          <p:spTgt spid="5"/>
                                        </p:tgtEl>
                                      </p:cBhvr>
                                    </p:animEffect>
                                    <p:anim calcmode="lin" valueType="num">
                                      <p:cBhvr>
                                        <p:cTn id="32" dur="700" decel="100000" fill="hold"/>
                                        <p:tgtEl>
                                          <p:spTgt spid="5"/>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79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700"/>
                                        <p:tgtEl>
                                          <p:spTgt spid="7"/>
                                        </p:tgtEl>
                                      </p:cBhvr>
                                    </p:animEffect>
                                    <p:anim calcmode="lin" valueType="num">
                                      <p:cBhvr>
                                        <p:cTn id="36" dur="700" decel="100000" fill="hold"/>
                                        <p:tgtEl>
                                          <p:spTgt spid="7"/>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203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700"/>
                                        <p:tgtEl>
                                          <p:spTgt spid="9"/>
                                        </p:tgtEl>
                                      </p:cBhvr>
                                    </p:animEffect>
                                    <p:anim calcmode="lin" valueType="num">
                                      <p:cBhvr>
                                        <p:cTn id="40" dur="700" decel="100000" fill="hold"/>
                                        <p:tgtEl>
                                          <p:spTgt spid="9"/>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227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700"/>
                                        <p:tgtEl>
                                          <p:spTgt spid="11"/>
                                        </p:tgtEl>
                                      </p:cBhvr>
                                    </p:animEffect>
                                    <p:anim calcmode="lin" valueType="num">
                                      <p:cBhvr>
                                        <p:cTn id="44" dur="700" decel="100000" fill="hold"/>
                                        <p:tgtEl>
                                          <p:spTgt spid="11"/>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251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700"/>
                                        <p:tgtEl>
                                          <p:spTgt spid="13"/>
                                        </p:tgtEl>
                                      </p:cBhvr>
                                    </p:animEffect>
                                    <p:anim calcmode="lin" valueType="num">
                                      <p:cBhvr>
                                        <p:cTn id="48" dur="700" decel="100000" fill="hold"/>
                                        <p:tgtEl>
                                          <p:spTgt spid="13"/>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pic>
        <p:nvPicPr>
          <p:cNvPr id="4" name="deco:fita-so" descr="fita-b.png"/>
          <p:cNvPicPr>
            <a:picLocks noChangeAspect="1"/>
          </p:cNvPicPr>
          <p:nvPr/>
        </p:nvPicPr>
        <p:blipFill>
          <a:blip r:embed="rId3"/>
          <a:stretch>
            <a:fillRect/>
          </a:stretch>
        </p:blipFill>
        <p:spPr>
          <a:xfrm rot="19800000">
            <a:off x="9448495" y="5394960"/>
            <a:ext cx="4206240" cy="2240280"/>
          </a:xfrm>
          <a:prstGeom prst="rect">
            <a:avLst/>
          </a:prstGeom>
        </p:spPr>
      </p:pic>
      <p:sp>
        <p:nvSpPr>
          <p:cNvPr id="5" name="txt:titulo"/>
          <p:cNvSpPr txBox="1"/>
          <p:nvPr/>
        </p:nvSpPr>
        <p:spPr>
          <a:xfrm>
            <a:off x="914400" y="502920"/>
            <a:ext cx="10332720" cy="822960"/>
          </a:xfrm>
          <a:prstGeom prst="rect">
            <a:avLst/>
          </a:prstGeom>
          <a:noFill/>
        </p:spPr>
        <p:txBody>
          <a:bodyPr wrap="square" anchor="t" lIns="0" rIns="0" tIns="0" bIns="0">
            <a:spAutoFit/>
          </a:bodyPr>
          <a:lstStyle/>
          <a:p>
            <a:pPr algn="ctr">
              <a:lnSpc>
                <a:spcPct val="100000"/>
              </a:lnSpc>
            </a:pPr>
            <a:r>
              <a:rPr sz="4400" b="1" i="0">
                <a:solidFill>
                  <a:srgbClr val="F97816"/>
                </a:solidFill>
                <a:latin typeface="Montserrat"/>
              </a:rPr>
              <a:t>FORMATO</a:t>
            </a:r>
          </a:p>
        </p:txBody>
      </p:sp>
      <p:pic>
        <p:nvPicPr>
          <p:cNvPr id="6" name="img:card0" descr="fita-c.png"/>
          <p:cNvPicPr>
            <a:picLocks noChangeAspect="1"/>
          </p:cNvPicPr>
          <p:nvPr/>
        </p:nvPicPr>
        <p:blipFill>
          <a:blip r:embed="rId4"/>
          <a:stretch>
            <a:fillRect/>
          </a:stretch>
        </p:blipFill>
        <p:spPr>
          <a:xfrm>
            <a:off x="1325880" y="1737360"/>
            <a:ext cx="3063240" cy="3840480"/>
          </a:xfrm>
          <a:prstGeom prst="rect">
            <a:avLst/>
          </a:prstGeom>
        </p:spPr>
      </p:pic>
      <p:sp>
        <p:nvSpPr>
          <p:cNvPr id="7" name="txt:n0"/>
          <p:cNvSpPr txBox="1"/>
          <p:nvPr/>
        </p:nvSpPr>
        <p:spPr>
          <a:xfrm>
            <a:off x="1325880" y="2103120"/>
            <a:ext cx="3063240" cy="731520"/>
          </a:xfrm>
          <a:prstGeom prst="rect">
            <a:avLst/>
          </a:prstGeom>
          <a:noFill/>
        </p:spPr>
        <p:txBody>
          <a:bodyPr wrap="square" anchor="t" lIns="0" rIns="0" tIns="0" bIns="0">
            <a:spAutoFit/>
          </a:bodyPr>
          <a:lstStyle/>
          <a:p>
            <a:pPr algn="ctr">
              <a:lnSpc>
                <a:spcPct val="100000"/>
              </a:lnSpc>
            </a:pPr>
            <a:r>
              <a:rPr sz="4000" b="1" i="1">
                <a:solidFill>
                  <a:srgbClr val="F97816"/>
                </a:solidFill>
                <a:latin typeface="Montserrat"/>
              </a:rPr>
              <a:t>01</a:t>
            </a:r>
          </a:p>
        </p:txBody>
      </p:sp>
      <p:sp>
        <p:nvSpPr>
          <p:cNvPr id="8" name="txt:t0"/>
          <p:cNvSpPr txBox="1"/>
          <p:nvPr/>
        </p:nvSpPr>
        <p:spPr>
          <a:xfrm>
            <a:off x="1554480" y="3063240"/>
            <a:ext cx="2606040" cy="822960"/>
          </a:xfrm>
          <a:prstGeom prst="rect">
            <a:avLst/>
          </a:prstGeom>
          <a:noFill/>
        </p:spPr>
        <p:txBody>
          <a:bodyPr wrap="square" anchor="t" lIns="0" rIns="0" tIns="0" bIns="0">
            <a:spAutoFit/>
          </a:bodyPr>
          <a:lstStyle/>
          <a:p>
            <a:pPr algn="ctr">
              <a:lnSpc>
                <a:spcPct val="100000"/>
              </a:lnSpc>
            </a:pPr>
            <a:r>
              <a:rPr sz="1900" b="1" i="0">
                <a:solidFill>
                  <a:srgbClr val="FFFFFF"/>
                </a:solidFill>
                <a:latin typeface="Montserrat"/>
              </a:rPr>
              <a:t>CAIXINHA</a:t>
            </a:r>
          </a:p>
        </p:txBody>
      </p:sp>
      <p:sp>
        <p:nvSpPr>
          <p:cNvPr id="9" name="txt:d0"/>
          <p:cNvSpPr txBox="1"/>
          <p:nvPr/>
        </p:nvSpPr>
        <p:spPr>
          <a:xfrm>
            <a:off x="1600200" y="3977639"/>
            <a:ext cx="2514600" cy="1280160"/>
          </a:xfrm>
          <a:prstGeom prst="rect">
            <a:avLst/>
          </a:prstGeom>
          <a:noFill/>
        </p:spPr>
        <p:txBody>
          <a:bodyPr wrap="square" anchor="t" lIns="0" rIns="0" tIns="0" bIns="0">
            <a:spAutoFit/>
          </a:bodyPr>
          <a:lstStyle/>
          <a:p>
            <a:pPr algn="ctr">
              <a:lnSpc>
                <a:spcPct val="100000"/>
              </a:lnSpc>
            </a:pPr>
            <a:r>
              <a:rPr sz="1400" b="0" i="0">
                <a:solidFill>
                  <a:srgbClr val="EAE8ED"/>
                </a:solidFill>
                <a:latin typeface="Montserrat"/>
              </a:rPr>
              <a:t>Perguntas reais do público, respondidas em vídeo.</a:t>
            </a:r>
          </a:p>
        </p:txBody>
      </p:sp>
      <p:pic>
        <p:nvPicPr>
          <p:cNvPr id="10" name="img:card1" descr="fita-c.png"/>
          <p:cNvPicPr>
            <a:picLocks noChangeAspect="1"/>
          </p:cNvPicPr>
          <p:nvPr/>
        </p:nvPicPr>
        <p:blipFill>
          <a:blip r:embed="rId4"/>
          <a:stretch>
            <a:fillRect/>
          </a:stretch>
        </p:blipFill>
        <p:spPr>
          <a:xfrm>
            <a:off x="4663440" y="1737360"/>
            <a:ext cx="3063240" cy="3840480"/>
          </a:xfrm>
          <a:prstGeom prst="rect">
            <a:avLst/>
          </a:prstGeom>
        </p:spPr>
      </p:pic>
      <p:sp>
        <p:nvSpPr>
          <p:cNvPr id="11" name="txt:n1"/>
          <p:cNvSpPr txBox="1"/>
          <p:nvPr/>
        </p:nvSpPr>
        <p:spPr>
          <a:xfrm>
            <a:off x="4663440" y="2103120"/>
            <a:ext cx="3063240" cy="731520"/>
          </a:xfrm>
          <a:prstGeom prst="rect">
            <a:avLst/>
          </a:prstGeom>
          <a:noFill/>
        </p:spPr>
        <p:txBody>
          <a:bodyPr wrap="square" anchor="t" lIns="0" rIns="0" tIns="0" bIns="0">
            <a:spAutoFit/>
          </a:bodyPr>
          <a:lstStyle/>
          <a:p>
            <a:pPr algn="ctr">
              <a:lnSpc>
                <a:spcPct val="100000"/>
              </a:lnSpc>
            </a:pPr>
            <a:r>
              <a:rPr sz="4000" b="1" i="1">
                <a:solidFill>
                  <a:srgbClr val="F97816"/>
                </a:solidFill>
                <a:latin typeface="Montserrat"/>
              </a:rPr>
              <a:t>02</a:t>
            </a:r>
          </a:p>
        </p:txBody>
      </p:sp>
      <p:sp>
        <p:nvSpPr>
          <p:cNvPr id="12" name="txt:t1"/>
          <p:cNvSpPr txBox="1"/>
          <p:nvPr/>
        </p:nvSpPr>
        <p:spPr>
          <a:xfrm>
            <a:off x="4892040" y="3063240"/>
            <a:ext cx="2606040" cy="822960"/>
          </a:xfrm>
          <a:prstGeom prst="rect">
            <a:avLst/>
          </a:prstGeom>
          <a:noFill/>
        </p:spPr>
        <p:txBody>
          <a:bodyPr wrap="square" anchor="t" lIns="0" rIns="0" tIns="0" bIns="0">
            <a:spAutoFit/>
          </a:bodyPr>
          <a:lstStyle/>
          <a:p>
            <a:pPr algn="ctr">
              <a:lnSpc>
                <a:spcPct val="100000"/>
              </a:lnSpc>
            </a:pPr>
            <a:r>
              <a:rPr sz="1900" b="1" i="0">
                <a:solidFill>
                  <a:srgbClr val="FFFFFF"/>
                </a:solidFill>
                <a:latin typeface="Montserrat"/>
              </a:rPr>
              <a:t>REELS INFORMATIVO</a:t>
            </a:r>
          </a:p>
        </p:txBody>
      </p:sp>
      <p:sp>
        <p:nvSpPr>
          <p:cNvPr id="13" name="txt:d1"/>
          <p:cNvSpPr txBox="1"/>
          <p:nvPr/>
        </p:nvSpPr>
        <p:spPr>
          <a:xfrm>
            <a:off x="4937759" y="3977639"/>
            <a:ext cx="2514600" cy="1280160"/>
          </a:xfrm>
          <a:prstGeom prst="rect">
            <a:avLst/>
          </a:prstGeom>
          <a:noFill/>
        </p:spPr>
        <p:txBody>
          <a:bodyPr wrap="square" anchor="t" lIns="0" rIns="0" tIns="0" bIns="0">
            <a:spAutoFit/>
          </a:bodyPr>
          <a:lstStyle/>
          <a:p>
            <a:pPr algn="ctr">
              <a:lnSpc>
                <a:spcPct val="100000"/>
              </a:lnSpc>
            </a:pPr>
            <a:r>
              <a:rPr sz="1400" b="0" i="0">
                <a:solidFill>
                  <a:srgbClr val="EAE8ED"/>
                </a:solidFill>
                <a:latin typeface="Montserrat"/>
              </a:rPr>
              <a:t>Um tema do cliente explicado de forma simples.</a:t>
            </a:r>
          </a:p>
        </p:txBody>
      </p:sp>
      <p:pic>
        <p:nvPicPr>
          <p:cNvPr id="14" name="img:card2" descr="fita-c.png"/>
          <p:cNvPicPr>
            <a:picLocks noChangeAspect="1"/>
          </p:cNvPicPr>
          <p:nvPr/>
        </p:nvPicPr>
        <p:blipFill>
          <a:blip r:embed="rId4"/>
          <a:stretch>
            <a:fillRect/>
          </a:stretch>
        </p:blipFill>
        <p:spPr>
          <a:xfrm>
            <a:off x="8001000" y="1737360"/>
            <a:ext cx="3063240" cy="3840480"/>
          </a:xfrm>
          <a:prstGeom prst="rect">
            <a:avLst/>
          </a:prstGeom>
        </p:spPr>
      </p:pic>
      <p:sp>
        <p:nvSpPr>
          <p:cNvPr id="15" name="txt:n2"/>
          <p:cNvSpPr txBox="1"/>
          <p:nvPr/>
        </p:nvSpPr>
        <p:spPr>
          <a:xfrm>
            <a:off x="8001000" y="2103120"/>
            <a:ext cx="3063240" cy="731520"/>
          </a:xfrm>
          <a:prstGeom prst="rect">
            <a:avLst/>
          </a:prstGeom>
          <a:noFill/>
        </p:spPr>
        <p:txBody>
          <a:bodyPr wrap="square" anchor="t" lIns="0" rIns="0" tIns="0" bIns="0">
            <a:spAutoFit/>
          </a:bodyPr>
          <a:lstStyle/>
          <a:p>
            <a:pPr algn="ctr">
              <a:lnSpc>
                <a:spcPct val="100000"/>
              </a:lnSpc>
            </a:pPr>
            <a:r>
              <a:rPr sz="4000" b="1" i="1">
                <a:solidFill>
                  <a:srgbClr val="F97816"/>
                </a:solidFill>
                <a:latin typeface="Montserrat"/>
              </a:rPr>
              <a:t>03</a:t>
            </a:r>
          </a:p>
        </p:txBody>
      </p:sp>
      <p:sp>
        <p:nvSpPr>
          <p:cNvPr id="16" name="txt:t2"/>
          <p:cNvSpPr txBox="1"/>
          <p:nvPr/>
        </p:nvSpPr>
        <p:spPr>
          <a:xfrm>
            <a:off x="8229600" y="3063240"/>
            <a:ext cx="2606040" cy="822960"/>
          </a:xfrm>
          <a:prstGeom prst="rect">
            <a:avLst/>
          </a:prstGeom>
          <a:noFill/>
        </p:spPr>
        <p:txBody>
          <a:bodyPr wrap="square" anchor="t" lIns="0" rIns="0" tIns="0" bIns="0">
            <a:spAutoFit/>
          </a:bodyPr>
          <a:lstStyle/>
          <a:p>
            <a:pPr algn="ctr">
              <a:lnSpc>
                <a:spcPct val="100000"/>
              </a:lnSpc>
            </a:pPr>
            <a:r>
              <a:rPr sz="1900" b="1" i="0">
                <a:solidFill>
                  <a:srgbClr val="FFFFFF"/>
                </a:solidFill>
                <a:latin typeface="Montserrat"/>
              </a:rPr>
              <a:t>RESPOSTA DE COMENTÁRIO</a:t>
            </a:r>
          </a:p>
        </p:txBody>
      </p:sp>
      <p:sp>
        <p:nvSpPr>
          <p:cNvPr id="17" name="txt:d2"/>
          <p:cNvSpPr txBox="1"/>
          <p:nvPr/>
        </p:nvSpPr>
        <p:spPr>
          <a:xfrm>
            <a:off x="8275320" y="3977639"/>
            <a:ext cx="2514600" cy="1280160"/>
          </a:xfrm>
          <a:prstGeom prst="rect">
            <a:avLst/>
          </a:prstGeom>
          <a:noFill/>
        </p:spPr>
        <p:txBody>
          <a:bodyPr wrap="square" anchor="t" lIns="0" rIns="0" tIns="0" bIns="0">
            <a:spAutoFit/>
          </a:bodyPr>
          <a:lstStyle/>
          <a:p>
            <a:pPr algn="ctr">
              <a:lnSpc>
                <a:spcPct val="100000"/>
              </a:lnSpc>
            </a:pPr>
            <a:r>
              <a:rPr sz="1400" b="0" i="0">
                <a:solidFill>
                  <a:srgbClr val="EAE8ED"/>
                </a:solidFill>
                <a:latin typeface="Montserrat"/>
              </a:rPr>
              <a:t>A dúvida de um vira conteúdo para todos.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10" presetClass="entr" presetSubtype="0" fill="hold" nodeType="withEffect">
                                  <p:stCondLst>
                                    <p:cond delay="1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800"/>
                                        <p:tgtEl>
                                          <p:spTgt spid="4"/>
                                        </p:tgtEl>
                                      </p:cBhvr>
                                    </p:animEffect>
                                  </p:childTnLst>
                                </p:cTn>
                              </p:par>
                              <p:par>
                                <p:cTn id="13" presetID="42" presetClass="entr" presetSubtype="0" fill="hold" nodeType="withEffect">
                                  <p:stCondLst>
                                    <p:cond delay="3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00"/>
                                        <p:tgtEl>
                                          <p:spTgt spid="6"/>
                                        </p:tgtEl>
                                      </p:cBhvr>
                                    </p:animEffect>
                                    <p:anim calcmode="lin" valueType="num">
                                      <p:cBhvr>
                                        <p:cTn id="16" dur="700" decel="100000" fill="hold"/>
                                        <p:tgtEl>
                                          <p:spTgt spid="6"/>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534"/>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00"/>
                                        <p:tgtEl>
                                          <p:spTgt spid="10"/>
                                        </p:tgtEl>
                                      </p:cBhvr>
                                    </p:animEffect>
                                    <p:anim calcmode="lin" valueType="num">
                                      <p:cBhvr>
                                        <p:cTn id="20" dur="700" decel="100000" fill="hold"/>
                                        <p:tgtEl>
                                          <p:spTgt spid="10"/>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718"/>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00"/>
                                        <p:tgtEl>
                                          <p:spTgt spid="14"/>
                                        </p:tgtEl>
                                      </p:cBhvr>
                                    </p:animEffect>
                                    <p:anim calcmode="lin" valueType="num">
                                      <p:cBhvr>
                                        <p:cTn id="24" dur="700" decel="100000" fill="hold"/>
                                        <p:tgtEl>
                                          <p:spTgt spid="14"/>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902"/>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700"/>
                                        <p:tgtEl>
                                          <p:spTgt spid="5"/>
                                        </p:tgtEl>
                                      </p:cBhvr>
                                    </p:animEffect>
                                    <p:anim calcmode="lin" valueType="num">
                                      <p:cBhvr>
                                        <p:cTn id="28" dur="700" decel="100000" fill="hold"/>
                                        <p:tgtEl>
                                          <p:spTgt spid="5"/>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086"/>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00"/>
                                        <p:tgtEl>
                                          <p:spTgt spid="7"/>
                                        </p:tgtEl>
                                      </p:cBhvr>
                                    </p:animEffect>
                                    <p:anim calcmode="lin" valueType="num">
                                      <p:cBhvr>
                                        <p:cTn id="32" dur="700" decel="100000" fill="hold"/>
                                        <p:tgtEl>
                                          <p:spTgt spid="7"/>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27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00"/>
                                        <p:tgtEl>
                                          <p:spTgt spid="8"/>
                                        </p:tgtEl>
                                      </p:cBhvr>
                                    </p:animEffect>
                                    <p:anim calcmode="lin" valueType="num">
                                      <p:cBhvr>
                                        <p:cTn id="36" dur="700" decel="100000" fill="hold"/>
                                        <p:tgtEl>
                                          <p:spTgt spid="8"/>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1454"/>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700"/>
                                        <p:tgtEl>
                                          <p:spTgt spid="9"/>
                                        </p:tgtEl>
                                      </p:cBhvr>
                                    </p:animEffect>
                                    <p:anim calcmode="lin" valueType="num">
                                      <p:cBhvr>
                                        <p:cTn id="40" dur="700" decel="100000" fill="hold"/>
                                        <p:tgtEl>
                                          <p:spTgt spid="9"/>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1638"/>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700"/>
                                        <p:tgtEl>
                                          <p:spTgt spid="11"/>
                                        </p:tgtEl>
                                      </p:cBhvr>
                                    </p:animEffect>
                                    <p:anim calcmode="lin" valueType="num">
                                      <p:cBhvr>
                                        <p:cTn id="44" dur="700" decel="100000" fill="hold"/>
                                        <p:tgtEl>
                                          <p:spTgt spid="11"/>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1822"/>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700"/>
                                        <p:tgtEl>
                                          <p:spTgt spid="12"/>
                                        </p:tgtEl>
                                      </p:cBhvr>
                                    </p:animEffect>
                                    <p:anim calcmode="lin" valueType="num">
                                      <p:cBhvr>
                                        <p:cTn id="48" dur="700" decel="100000" fill="hold"/>
                                        <p:tgtEl>
                                          <p:spTgt spid="12"/>
                                        </p:tgtEl>
                                        <p:attrNameLst>
                                          <p:attrName>ppt_y</p:attrName>
                                        </p:attrNameLst>
                                      </p:cBhvr>
                                      <p:tavLst>
                                        <p:tav tm="0">
                                          <p:val>
                                            <p:strVal val="#ppt_y+.04"/>
                                          </p:val>
                                        </p:tav>
                                        <p:tav tm="100000">
                                          <p:val>
                                            <p:strVal val="#ppt_y"/>
                                          </p:val>
                                        </p:tav>
                                      </p:tavLst>
                                    </p:anim>
                                  </p:childTnLst>
                                </p:cTn>
                              </p:par>
                              <p:par>
                                <p:cTn id="49" presetID="42" presetClass="entr" presetSubtype="0" fill="hold" nodeType="withEffect">
                                  <p:stCondLst>
                                    <p:cond delay="2006"/>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700"/>
                                        <p:tgtEl>
                                          <p:spTgt spid="13"/>
                                        </p:tgtEl>
                                      </p:cBhvr>
                                    </p:animEffect>
                                    <p:anim calcmode="lin" valueType="num">
                                      <p:cBhvr>
                                        <p:cTn id="52" dur="700" decel="100000" fill="hold"/>
                                        <p:tgtEl>
                                          <p:spTgt spid="13"/>
                                        </p:tgtEl>
                                        <p:attrNameLst>
                                          <p:attrName>ppt_y</p:attrName>
                                        </p:attrNameLst>
                                      </p:cBhvr>
                                      <p:tavLst>
                                        <p:tav tm="0">
                                          <p:val>
                                            <p:strVal val="#ppt_y+.04"/>
                                          </p:val>
                                        </p:tav>
                                        <p:tav tm="100000">
                                          <p:val>
                                            <p:strVal val="#ppt_y"/>
                                          </p:val>
                                        </p:tav>
                                      </p:tavLst>
                                    </p:anim>
                                  </p:childTnLst>
                                </p:cTn>
                              </p:par>
                              <p:par>
                                <p:cTn id="53" presetID="42" presetClass="entr" presetSubtype="0" fill="hold" nodeType="withEffect">
                                  <p:stCondLst>
                                    <p:cond delay="219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700"/>
                                        <p:tgtEl>
                                          <p:spTgt spid="15"/>
                                        </p:tgtEl>
                                      </p:cBhvr>
                                    </p:animEffect>
                                    <p:anim calcmode="lin" valueType="num">
                                      <p:cBhvr>
                                        <p:cTn id="56" dur="700" decel="100000" fill="hold"/>
                                        <p:tgtEl>
                                          <p:spTgt spid="15"/>
                                        </p:tgtEl>
                                        <p:attrNameLst>
                                          <p:attrName>ppt_y</p:attrName>
                                        </p:attrNameLst>
                                      </p:cBhvr>
                                      <p:tavLst>
                                        <p:tav tm="0">
                                          <p:val>
                                            <p:strVal val="#ppt_y+.04"/>
                                          </p:val>
                                        </p:tav>
                                        <p:tav tm="100000">
                                          <p:val>
                                            <p:strVal val="#ppt_y"/>
                                          </p:val>
                                        </p:tav>
                                      </p:tavLst>
                                    </p:anim>
                                  </p:childTnLst>
                                </p:cTn>
                              </p:par>
                              <p:par>
                                <p:cTn id="57" presetID="42" presetClass="entr" presetSubtype="0" fill="hold" nodeType="withEffect">
                                  <p:stCondLst>
                                    <p:cond delay="2374"/>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700"/>
                                        <p:tgtEl>
                                          <p:spTgt spid="16"/>
                                        </p:tgtEl>
                                      </p:cBhvr>
                                    </p:animEffect>
                                    <p:anim calcmode="lin" valueType="num">
                                      <p:cBhvr>
                                        <p:cTn id="60" dur="700" decel="100000" fill="hold"/>
                                        <p:tgtEl>
                                          <p:spTgt spid="16"/>
                                        </p:tgtEl>
                                        <p:attrNameLst>
                                          <p:attrName>ppt_y</p:attrName>
                                        </p:attrNameLst>
                                      </p:cBhvr>
                                      <p:tavLst>
                                        <p:tav tm="0">
                                          <p:val>
                                            <p:strVal val="#ppt_y+.04"/>
                                          </p:val>
                                        </p:tav>
                                        <p:tav tm="100000">
                                          <p:val>
                                            <p:strVal val="#ppt_y"/>
                                          </p:val>
                                        </p:tav>
                                      </p:tavLst>
                                    </p:anim>
                                  </p:childTnLst>
                                </p:cTn>
                              </p:par>
                              <p:par>
                                <p:cTn id="61" presetID="42" presetClass="entr" presetSubtype="0" fill="hold" nodeType="withEffect">
                                  <p:stCondLst>
                                    <p:cond delay="2558"/>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700"/>
                                        <p:tgtEl>
                                          <p:spTgt spid="17"/>
                                        </p:tgtEl>
                                      </p:cBhvr>
                                    </p:animEffect>
                                    <p:anim calcmode="lin" valueType="num">
                                      <p:cBhvr>
                                        <p:cTn id="64" dur="700" decel="100000" fill="hold"/>
                                        <p:tgtEl>
                                          <p:spTgt spid="17"/>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lilas.png"/>
          <p:cNvPicPr>
            <a:picLocks noChangeAspect="1"/>
          </p:cNvPicPr>
          <p:nvPr/>
        </p:nvPicPr>
        <p:blipFill>
          <a:blip r:embed="rId2"/>
          <a:stretch>
            <a:fillRect/>
          </a:stretch>
        </p:blipFill>
        <p:spPr>
          <a:xfrm>
            <a:off x="0" y="0"/>
            <a:ext cx="12191695" cy="6858000"/>
          </a:xfrm>
          <a:prstGeom prst="rect">
            <a:avLst/>
          </a:prstGeom>
        </p:spPr>
      </p:pic>
      <p:sp>
        <p:nvSpPr>
          <p:cNvPr id="3" name="fixo:borda"/>
          <p:cNvSpPr/>
          <p:nvPr/>
        </p:nvSpPr>
        <p:spPr>
          <a:xfrm>
            <a:off x="0" y="0"/>
            <a:ext cx="109728" cy="685800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xt:titulo"/>
          <p:cNvSpPr txBox="1"/>
          <p:nvPr/>
        </p:nvSpPr>
        <p:spPr>
          <a:xfrm>
            <a:off x="1097280" y="685800"/>
            <a:ext cx="10058400" cy="731520"/>
          </a:xfrm>
          <a:prstGeom prst="rect">
            <a:avLst/>
          </a:prstGeom>
          <a:noFill/>
        </p:spPr>
        <p:txBody>
          <a:bodyPr wrap="square" anchor="t" lIns="0" rIns="0" tIns="0" bIns="0">
            <a:spAutoFit/>
          </a:bodyPr>
          <a:lstStyle/>
          <a:p>
            <a:pPr algn="ctr">
              <a:lnSpc>
                <a:spcPct val="100000"/>
              </a:lnSpc>
            </a:pPr>
            <a:r>
              <a:rPr sz="3200" b="1" i="0">
                <a:solidFill>
                  <a:srgbClr val="C2560B"/>
                </a:solidFill>
                <a:latin typeface="Montserrat"/>
              </a:rPr>
              <a:t>CONSEQUÊNCIA: EDUCAÇÃO DO CLIENTE</a:t>
            </a:r>
          </a:p>
        </p:txBody>
      </p:sp>
      <p:sp>
        <p:nvSpPr>
          <p:cNvPr id="5" name="deco:ornamento-e"/>
          <p:cNvSpPr/>
          <p:nvPr/>
        </p:nvSpPr>
        <p:spPr>
          <a:xfrm>
            <a:off x="5181447" y="1572768"/>
            <a:ext cx="731520" cy="18288"/>
          </a:xfrm>
          <a:prstGeom prst="rect">
            <a:avLst/>
          </a:prstGeom>
          <a:solidFill>
            <a:srgbClr val="C256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eco:ornamento-d"/>
          <p:cNvSpPr/>
          <p:nvPr/>
        </p:nvSpPr>
        <p:spPr>
          <a:xfrm>
            <a:off x="6278727" y="1572768"/>
            <a:ext cx="731520" cy="18288"/>
          </a:xfrm>
          <a:prstGeom prst="rect">
            <a:avLst/>
          </a:prstGeom>
          <a:solidFill>
            <a:srgbClr val="C256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eco:ornamento"/>
          <p:cNvSpPr/>
          <p:nvPr/>
        </p:nvSpPr>
        <p:spPr>
          <a:xfrm>
            <a:off x="6013551" y="1508760"/>
            <a:ext cx="164592" cy="146304"/>
          </a:xfrm>
          <a:prstGeom prst="diamond">
            <a:avLst/>
          </a:prstGeom>
          <a:solidFill>
            <a:srgbClr val="C256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xt:p1"/>
          <p:cNvSpPr txBox="1"/>
          <p:nvPr/>
        </p:nvSpPr>
        <p:spPr>
          <a:xfrm>
            <a:off x="1645920" y="1920240"/>
            <a:ext cx="8869680" cy="1097280"/>
          </a:xfrm>
          <a:prstGeom prst="rect">
            <a:avLst/>
          </a:prstGeom>
          <a:noFill/>
        </p:spPr>
        <p:txBody>
          <a:bodyPr wrap="square" anchor="t" lIns="0" rIns="0" tIns="0" bIns="0">
            <a:spAutoFit/>
          </a:bodyPr>
          <a:lstStyle/>
          <a:p>
            <a:pPr algn="ctr">
              <a:lnSpc>
                <a:spcPct val="100000"/>
              </a:lnSpc>
            </a:pPr>
            <a:r>
              <a:rPr sz="1800" b="1" i="0">
                <a:solidFill>
                  <a:srgbClr val="190040"/>
                </a:solidFill>
                <a:latin typeface="Montserrat"/>
              </a:rPr>
              <a:t>Ao inserir o cliente no universo do mercado imobiliário, ele já foi alimentado por conteúdos sobre:</a:t>
            </a:r>
          </a:p>
        </p:txBody>
      </p:sp>
      <p:sp>
        <p:nvSpPr>
          <p:cNvPr id="9" name="txt:chip0"/>
          <p:cNvSpPr/>
          <p:nvPr/>
        </p:nvSpPr>
        <p:spPr>
          <a:xfrm>
            <a:off x="1752447" y="2971800"/>
            <a:ext cx="2286000" cy="566928"/>
          </a:xfrm>
          <a:prstGeom prst="roundRect">
            <a:avLst>
              <a:gd name="adj" fmla="val 50000"/>
            </a:avLst>
          </a:prstGeom>
          <a:solidFill>
            <a:srgbClr val="190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Montserrat"/>
              </a:rPr>
              <a:t>Financiamento</a:t>
            </a:r>
          </a:p>
        </p:txBody>
      </p:sp>
      <p:sp>
        <p:nvSpPr>
          <p:cNvPr id="10" name="txt:chip1"/>
          <p:cNvSpPr/>
          <p:nvPr/>
        </p:nvSpPr>
        <p:spPr>
          <a:xfrm>
            <a:off x="4312767" y="2971800"/>
            <a:ext cx="1280160" cy="566928"/>
          </a:xfrm>
          <a:prstGeom prst="roundRect">
            <a:avLst>
              <a:gd name="adj" fmla="val 50000"/>
            </a:avLst>
          </a:prstGeom>
          <a:solidFill>
            <a:srgbClr val="190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Montserrat"/>
              </a:rPr>
              <a:t>FGTS</a:t>
            </a:r>
          </a:p>
        </p:txBody>
      </p:sp>
      <p:sp>
        <p:nvSpPr>
          <p:cNvPr id="11" name="txt:chip2"/>
          <p:cNvSpPr/>
          <p:nvPr/>
        </p:nvSpPr>
        <p:spPr>
          <a:xfrm>
            <a:off x="5867247" y="2971800"/>
            <a:ext cx="2103120" cy="566928"/>
          </a:xfrm>
          <a:prstGeom prst="roundRect">
            <a:avLst>
              <a:gd name="adj" fmla="val 50000"/>
            </a:avLst>
          </a:prstGeom>
          <a:solidFill>
            <a:srgbClr val="190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Montserrat"/>
              </a:rPr>
              <a:t>Taxa de juros</a:t>
            </a:r>
          </a:p>
        </p:txBody>
      </p:sp>
      <p:sp>
        <p:nvSpPr>
          <p:cNvPr id="12" name="txt:chip3"/>
          <p:cNvSpPr/>
          <p:nvPr/>
        </p:nvSpPr>
        <p:spPr>
          <a:xfrm>
            <a:off x="8244687" y="2971800"/>
            <a:ext cx="2194560" cy="566928"/>
          </a:xfrm>
          <a:prstGeom prst="roundRect">
            <a:avLst>
              <a:gd name="adj" fmla="val 50000"/>
            </a:avLst>
          </a:prstGeom>
          <a:solidFill>
            <a:srgbClr val="190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Montserrat"/>
              </a:rPr>
              <a:t>Problemáticas</a:t>
            </a:r>
          </a:p>
        </p:txBody>
      </p:sp>
      <p:sp>
        <p:nvSpPr>
          <p:cNvPr id="13" name="txt:faixa"/>
          <p:cNvSpPr/>
          <p:nvPr/>
        </p:nvSpPr>
        <p:spPr>
          <a:xfrm>
            <a:off x="1645920" y="3931920"/>
            <a:ext cx="8869680" cy="868680"/>
          </a:xfrm>
          <a:prstGeom prst="rect">
            <a:avLst/>
          </a:prstGeom>
          <a:solidFill>
            <a:srgbClr val="F9781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a:lstStyle/>
          <a:p>
            <a:pPr algn="ctr"/>
            <a:r>
              <a:rPr sz="1700" b="1">
                <a:solidFill>
                  <a:srgbClr val="FFFFFF"/>
                </a:solidFill>
                <a:latin typeface="Montserrat"/>
              </a:rPr>
              <a:t>O cliente deixa de se sentir perdido e se sente seguro e capaz de decidir.</a:t>
            </a:r>
          </a:p>
        </p:txBody>
      </p:sp>
      <p:sp>
        <p:nvSpPr>
          <p:cNvPr id="14" name="txt:fecho"/>
          <p:cNvSpPr txBox="1"/>
          <p:nvPr/>
        </p:nvSpPr>
        <p:spPr>
          <a:xfrm>
            <a:off x="1645920" y="5120640"/>
            <a:ext cx="8869680" cy="914400"/>
          </a:xfrm>
          <a:prstGeom prst="rect">
            <a:avLst/>
          </a:prstGeom>
          <a:noFill/>
        </p:spPr>
        <p:txBody>
          <a:bodyPr wrap="square" anchor="t" lIns="0" rIns="0" tIns="0" bIns="0">
            <a:spAutoFit/>
          </a:bodyPr>
          <a:lstStyle/>
          <a:p>
            <a:pPr algn="ctr">
              <a:lnSpc>
                <a:spcPct val="100000"/>
              </a:lnSpc>
            </a:pPr>
            <a:r>
              <a:rPr sz="2000" b="1" i="0">
                <a:solidFill>
                  <a:srgbClr val="C2560B"/>
                </a:solidFill>
                <a:latin typeface="Montserrat"/>
              </a:rPr>
              <a:t>E enquanto ele encontra utilidade na educação, a marca vira autoridade na cabeça dele.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p:tgtEl>
                                          <p:spTgt spid="5"/>
                                        </p:tgtEl>
                                      </p:cBhvr>
                                    </p:animEffect>
                                  </p:childTnLst>
                                </p:cTn>
                              </p:par>
                              <p:par>
                                <p:cTn id="9" presetID="10" presetClass="entr" presetSubtype="0" fill="hold" nodeType="withEffect">
                                  <p:stCondLst>
                                    <p:cond delay="1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800"/>
                                        <p:tgtEl>
                                          <p:spTgt spid="6"/>
                                        </p:tgtEl>
                                      </p:cBhvr>
                                    </p:animEffect>
                                  </p:childTnLst>
                                </p:cTn>
                              </p:par>
                              <p:par>
                                <p:cTn id="13" presetID="10" presetClass="entr" presetSubtype="0" fill="hold" nodeType="withEffect">
                                  <p:stCondLst>
                                    <p:cond delay="24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800"/>
                                        <p:tgtEl>
                                          <p:spTgt spid="7"/>
                                        </p:tgtEl>
                                      </p:cBhvr>
                                    </p:animEffect>
                                  </p:childTnLst>
                                </p:cTn>
                              </p:par>
                              <p:par>
                                <p:cTn id="17" presetID="42" presetClass="entr" presetSubtype="0" fill="hold" nodeType="withEffect">
                                  <p:stCondLst>
                                    <p:cond delay="3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00"/>
                                        <p:tgtEl>
                                          <p:spTgt spid="4"/>
                                        </p:tgtEl>
                                      </p:cBhvr>
                                    </p:animEffect>
                                    <p:anim calcmode="lin" valueType="num">
                                      <p:cBhvr>
                                        <p:cTn id="20" dur="700" decel="100000" fill="hold"/>
                                        <p:tgtEl>
                                          <p:spTgt spid="4"/>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61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00"/>
                                        <p:tgtEl>
                                          <p:spTgt spid="8"/>
                                        </p:tgtEl>
                                      </p:cBhvr>
                                    </p:animEffect>
                                    <p:anim calcmode="lin" valueType="num">
                                      <p:cBhvr>
                                        <p:cTn id="24" dur="700" decel="100000" fill="hold"/>
                                        <p:tgtEl>
                                          <p:spTgt spid="8"/>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87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00"/>
                                        <p:tgtEl>
                                          <p:spTgt spid="9"/>
                                        </p:tgtEl>
                                      </p:cBhvr>
                                    </p:animEffect>
                                    <p:anim calcmode="lin" valueType="num">
                                      <p:cBhvr>
                                        <p:cTn id="28" dur="700" decel="100000" fill="hold"/>
                                        <p:tgtEl>
                                          <p:spTgt spid="9"/>
                                        </p:tgtEl>
                                        <p:attrNameLst>
                                          <p:attrName>ppt_y</p:attrName>
                                        </p:attrNameLst>
                                      </p:cBhvr>
                                      <p:tavLst>
                                        <p:tav tm="0">
                                          <p:val>
                                            <p:strVal val="#ppt_y+.04"/>
                                          </p:val>
                                        </p:tav>
                                        <p:tav tm="100000">
                                          <p:val>
                                            <p:strVal val="#ppt_y"/>
                                          </p:val>
                                        </p:tav>
                                      </p:tavLst>
                                    </p:anim>
                                  </p:childTnLst>
                                </p:cTn>
                              </p:par>
                              <p:par>
                                <p:cTn id="29" presetID="42" presetClass="entr" presetSubtype="0" fill="hold" nodeType="withEffect">
                                  <p:stCondLst>
                                    <p:cond delay="113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00"/>
                                        <p:tgtEl>
                                          <p:spTgt spid="10"/>
                                        </p:tgtEl>
                                      </p:cBhvr>
                                    </p:animEffect>
                                    <p:anim calcmode="lin" valueType="num">
                                      <p:cBhvr>
                                        <p:cTn id="32" dur="700" decel="100000" fill="hold"/>
                                        <p:tgtEl>
                                          <p:spTgt spid="10"/>
                                        </p:tgtEl>
                                        <p:attrNameLst>
                                          <p:attrName>ppt_y</p:attrName>
                                        </p:attrNameLst>
                                      </p:cBhvr>
                                      <p:tavLst>
                                        <p:tav tm="0">
                                          <p:val>
                                            <p:strVal val="#ppt_y+.04"/>
                                          </p:val>
                                        </p:tav>
                                        <p:tav tm="100000">
                                          <p:val>
                                            <p:strVal val="#ppt_y"/>
                                          </p:val>
                                        </p:tav>
                                      </p:tavLst>
                                    </p:anim>
                                  </p:childTnLst>
                                </p:cTn>
                              </p:par>
                              <p:par>
                                <p:cTn id="33" presetID="42" presetClass="entr" presetSubtype="0" fill="hold" nodeType="withEffect">
                                  <p:stCondLst>
                                    <p:cond delay="139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700"/>
                                        <p:tgtEl>
                                          <p:spTgt spid="11"/>
                                        </p:tgtEl>
                                      </p:cBhvr>
                                    </p:animEffect>
                                    <p:anim calcmode="lin" valueType="num">
                                      <p:cBhvr>
                                        <p:cTn id="36" dur="700" decel="100000" fill="hold"/>
                                        <p:tgtEl>
                                          <p:spTgt spid="11"/>
                                        </p:tgtEl>
                                        <p:attrNameLst>
                                          <p:attrName>ppt_y</p:attrName>
                                        </p:attrNameLst>
                                      </p:cBhvr>
                                      <p:tavLst>
                                        <p:tav tm="0">
                                          <p:val>
                                            <p:strVal val="#ppt_y+.04"/>
                                          </p:val>
                                        </p:tav>
                                        <p:tav tm="100000">
                                          <p:val>
                                            <p:strVal val="#ppt_y"/>
                                          </p:val>
                                        </p:tav>
                                      </p:tavLst>
                                    </p:anim>
                                  </p:childTnLst>
                                </p:cTn>
                              </p:par>
                              <p:par>
                                <p:cTn id="37" presetID="42" presetClass="entr" presetSubtype="0" fill="hold" nodeType="withEffect">
                                  <p:stCondLst>
                                    <p:cond delay="16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700"/>
                                        <p:tgtEl>
                                          <p:spTgt spid="12"/>
                                        </p:tgtEl>
                                      </p:cBhvr>
                                    </p:animEffect>
                                    <p:anim calcmode="lin" valueType="num">
                                      <p:cBhvr>
                                        <p:cTn id="40" dur="700" decel="100000" fill="hold"/>
                                        <p:tgtEl>
                                          <p:spTgt spid="12"/>
                                        </p:tgtEl>
                                        <p:attrNameLst>
                                          <p:attrName>ppt_y</p:attrName>
                                        </p:attrNameLst>
                                      </p:cBhvr>
                                      <p:tavLst>
                                        <p:tav tm="0">
                                          <p:val>
                                            <p:strVal val="#ppt_y+.04"/>
                                          </p:val>
                                        </p:tav>
                                        <p:tav tm="100000">
                                          <p:val>
                                            <p:strVal val="#ppt_y"/>
                                          </p:val>
                                        </p:tav>
                                      </p:tavLst>
                                    </p:anim>
                                  </p:childTnLst>
                                </p:cTn>
                              </p:par>
                              <p:par>
                                <p:cTn id="41" presetID="42" presetClass="entr" presetSubtype="0" fill="hold" nodeType="withEffect">
                                  <p:stCondLst>
                                    <p:cond delay="191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700"/>
                                        <p:tgtEl>
                                          <p:spTgt spid="13"/>
                                        </p:tgtEl>
                                      </p:cBhvr>
                                    </p:animEffect>
                                    <p:anim calcmode="lin" valueType="num">
                                      <p:cBhvr>
                                        <p:cTn id="44" dur="700" decel="100000" fill="hold"/>
                                        <p:tgtEl>
                                          <p:spTgt spid="13"/>
                                        </p:tgtEl>
                                        <p:attrNameLst>
                                          <p:attrName>ppt_y</p:attrName>
                                        </p:attrNameLst>
                                      </p:cBhvr>
                                      <p:tavLst>
                                        <p:tav tm="0">
                                          <p:val>
                                            <p:strVal val="#ppt_y+.04"/>
                                          </p:val>
                                        </p:tav>
                                        <p:tav tm="100000">
                                          <p:val>
                                            <p:strVal val="#ppt_y"/>
                                          </p:val>
                                        </p:tav>
                                      </p:tavLst>
                                    </p:anim>
                                  </p:childTnLst>
                                </p:cTn>
                              </p:par>
                              <p:par>
                                <p:cTn id="45" presetID="42" presetClass="entr" presetSubtype="0" fill="hold" nodeType="withEffect">
                                  <p:stCondLst>
                                    <p:cond delay="217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00"/>
                                        <p:tgtEl>
                                          <p:spTgt spid="14"/>
                                        </p:tgtEl>
                                      </p:cBhvr>
                                    </p:animEffect>
                                    <p:anim calcmode="lin" valueType="num">
                                      <p:cBhvr>
                                        <p:cTn id="48" dur="700" decel="100000" fill="hold"/>
                                        <p:tgtEl>
                                          <p:spTgt spid="14"/>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video:educacao">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0" y="0"/>
            <a:ext cx="12191695"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fita-no" descr="fita-b.png"/>
          <p:cNvPicPr>
            <a:picLocks noChangeAspect="1"/>
          </p:cNvPicPr>
          <p:nvPr/>
        </p:nvPicPr>
        <p:blipFill>
          <a:blip r:embed="rId3"/>
          <a:stretch>
            <a:fillRect/>
          </a:stretch>
        </p:blipFill>
        <p:spPr>
          <a:xfrm rot="20100000">
            <a:off x="-1463040" y="-1005840"/>
            <a:ext cx="3931920" cy="2093976"/>
          </a:xfrm>
          <a:prstGeom prst="rect">
            <a:avLst/>
          </a:prstGeom>
        </p:spPr>
      </p:pic>
      <p:pic>
        <p:nvPicPr>
          <p:cNvPr id="4" name="deco:fita-ne" descr="fita-b.png"/>
          <p:cNvPicPr>
            <a:picLocks noChangeAspect="1"/>
          </p:cNvPicPr>
          <p:nvPr/>
        </p:nvPicPr>
        <p:blipFill>
          <a:blip r:embed="rId3"/>
          <a:stretch>
            <a:fillRect/>
          </a:stretch>
        </p:blipFill>
        <p:spPr>
          <a:xfrm rot="2100000">
            <a:off x="9539935" y="-914400"/>
            <a:ext cx="3931920" cy="2093976"/>
          </a:xfrm>
          <a:prstGeom prst="rect">
            <a:avLst/>
          </a:prstGeom>
        </p:spPr>
      </p:pic>
      <p:pic>
        <p:nvPicPr>
          <p:cNvPr id="5" name="deco:fita-so" descr="fita-b.png"/>
          <p:cNvPicPr>
            <a:picLocks noChangeAspect="1"/>
          </p:cNvPicPr>
          <p:nvPr/>
        </p:nvPicPr>
        <p:blipFill>
          <a:blip r:embed="rId3"/>
          <a:stretch>
            <a:fillRect/>
          </a:stretch>
        </p:blipFill>
        <p:spPr>
          <a:xfrm rot="19800000">
            <a:off x="9448495" y="5394960"/>
            <a:ext cx="4206240" cy="2240280"/>
          </a:xfrm>
          <a:prstGeom prst="rect">
            <a:avLst/>
          </a:prstGeom>
        </p:spPr>
      </p:pic>
      <p:sp>
        <p:nvSpPr>
          <p:cNvPr id="6" name="deco:moldura"/>
          <p:cNvSpPr/>
          <p:nvPr/>
        </p:nvSpPr>
        <p:spPr>
          <a:xfrm>
            <a:off x="1463040" y="1280160"/>
            <a:ext cx="9235440" cy="4297680"/>
          </a:xfrm>
          <a:prstGeom prst="roundRect">
            <a:avLst>
              <a:gd name="adj" fmla="val 8000"/>
            </a:avLst>
          </a:prstGeom>
          <a:noFill/>
          <a:ln w="12700">
            <a:solidFill>
              <a:srgbClr val="F9781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xt:p1"/>
          <p:cNvSpPr txBox="1"/>
          <p:nvPr/>
        </p:nvSpPr>
        <p:spPr>
          <a:xfrm>
            <a:off x="2011680" y="1691640"/>
            <a:ext cx="8138160" cy="1280160"/>
          </a:xfrm>
          <a:prstGeom prst="rect">
            <a:avLst/>
          </a:prstGeom>
          <a:noFill/>
        </p:spPr>
        <p:txBody>
          <a:bodyPr wrap="square" anchor="t" lIns="0" rIns="0" tIns="0" bIns="0">
            <a:spAutoFit/>
          </a:bodyPr>
          <a:lstStyle/>
          <a:p>
            <a:pPr algn="ctr">
              <a:lnSpc>
                <a:spcPct val="100000"/>
              </a:lnSpc>
            </a:pPr>
            <a:r>
              <a:rPr sz="2000" b="0" i="0">
                <a:solidFill>
                  <a:srgbClr val="EAE8ED"/>
                </a:solidFill>
                <a:latin typeface="Montserrat"/>
              </a:rPr>
              <a:t>Quando você vende só um produto, você sempre tem que se esforçar para vender.</a:t>
            </a:r>
          </a:p>
        </p:txBody>
      </p:sp>
      <p:sp>
        <p:nvSpPr>
          <p:cNvPr id="8" name="txt:titulo"/>
          <p:cNvSpPr txBox="1"/>
          <p:nvPr/>
        </p:nvSpPr>
        <p:spPr>
          <a:xfrm>
            <a:off x="2011680" y="2880360"/>
            <a:ext cx="8138160" cy="2377440"/>
          </a:xfrm>
          <a:prstGeom prst="rect">
            <a:avLst/>
          </a:prstGeom>
          <a:noFill/>
        </p:spPr>
        <p:txBody>
          <a:bodyPr wrap="square" anchor="t" lIns="0" rIns="0" tIns="0" bIns="0">
            <a:spAutoFit/>
          </a:bodyPr>
          <a:lstStyle/>
          <a:p>
            <a:pPr algn="ctr">
              <a:lnSpc>
                <a:spcPct val="100000"/>
              </a:lnSpc>
            </a:pPr>
            <a:r>
              <a:rPr sz="3000" b="1" i="1">
                <a:solidFill>
                  <a:srgbClr val="FFFFFF"/>
                </a:solidFill>
                <a:latin typeface="Montserrat"/>
              </a:rPr>
              <a:t>QUANDO VOCÊ VENDE UM </a:t>
            </a:r>
            <a:r>
              <a:rPr sz="3000" b="1" i="1">
                <a:solidFill>
                  <a:srgbClr val="F97816"/>
                </a:solidFill>
                <a:latin typeface="Montserrat"/>
              </a:rPr>
              <a:t>UNIVERSO</a:t>
            </a:r>
            <a:r>
              <a:rPr sz="3000" b="1" i="1">
                <a:solidFill>
                  <a:srgbClr val="FFFFFF"/>
                </a:solidFill>
                <a:latin typeface="Montserrat"/>
              </a:rPr>
              <a:t>,</a:t>
            </a:r>
          </a:p>
          <a:p>
            <a:pPr algn="ctr">
              <a:lnSpc>
                <a:spcPct val="100000"/>
              </a:lnSpc>
              <a:spcBef>
                <a:spcPts val="120"/>
              </a:spcBef>
            </a:pPr>
            <a:r>
              <a:rPr sz="3000" b="1" i="1">
                <a:solidFill>
                  <a:srgbClr val="FFFFFF"/>
                </a:solidFill>
                <a:latin typeface="Montserrat"/>
              </a:rPr>
              <a:t>AS PESSOAS FARÃO QUALQUER COISA</a:t>
            </a:r>
          </a:p>
          <a:p>
            <a:pPr algn="ctr">
              <a:lnSpc>
                <a:spcPct val="100000"/>
              </a:lnSpc>
              <a:spcBef>
                <a:spcPts val="120"/>
              </a:spcBef>
            </a:pPr>
            <a:r>
              <a:rPr sz="3000" b="1" i="1">
                <a:solidFill>
                  <a:srgbClr val="FFFFFF"/>
                </a:solidFill>
                <a:latin typeface="Montserrat"/>
              </a:rPr>
              <a:t>PARA FAZER PARTE DELE.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10" presetClass="entr" presetSubtype="0" fill="hold" nodeType="withEffect">
                                  <p:stCondLst>
                                    <p:cond delay="1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800"/>
                                        <p:tgtEl>
                                          <p:spTgt spid="4"/>
                                        </p:tgtEl>
                                      </p:cBhvr>
                                    </p:animEffect>
                                  </p:childTnLst>
                                </p:cTn>
                              </p:par>
                              <p:par>
                                <p:cTn id="13" presetID="10" presetClass="entr" presetSubtype="0" fill="hold" nodeType="withEffect">
                                  <p:stCondLst>
                                    <p:cond delay="24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p:tgtEl>
                                          <p:spTgt spid="5"/>
                                        </p:tgtEl>
                                      </p:cBhvr>
                                    </p:animEffect>
                                  </p:childTnLst>
                                </p:cTn>
                              </p:par>
                              <p:par>
                                <p:cTn id="17" presetID="10" presetClass="entr" presetSubtype="0" fill="hold" nodeType="withEffect">
                                  <p:stCondLst>
                                    <p:cond delay="36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800"/>
                                        <p:tgtEl>
                                          <p:spTgt spid="6"/>
                                        </p:tgtEl>
                                      </p:cBhvr>
                                    </p:animEffect>
                                  </p:childTnLst>
                                </p:cTn>
                              </p:par>
                              <p:par>
                                <p:cTn id="21" presetID="42" presetClass="entr" presetSubtype="0" fill="hold" nodeType="withEffect">
                                  <p:stCondLst>
                                    <p:cond delay="3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61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decel="100000" fill="hold"/>
                                        <p:tgtEl>
                                          <p:spTgt spid="8"/>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ixo:fundo" descr="fundo-noite.png"/>
          <p:cNvPicPr>
            <a:picLocks noChangeAspect="1"/>
          </p:cNvPicPr>
          <p:nvPr/>
        </p:nvPicPr>
        <p:blipFill>
          <a:blip r:embed="rId2"/>
          <a:stretch>
            <a:fillRect/>
          </a:stretch>
        </p:blipFill>
        <p:spPr>
          <a:xfrm>
            <a:off x="0" y="0"/>
            <a:ext cx="12191695" cy="6858000"/>
          </a:xfrm>
          <a:prstGeom prst="rect">
            <a:avLst/>
          </a:prstGeom>
        </p:spPr>
      </p:pic>
      <p:pic>
        <p:nvPicPr>
          <p:cNvPr id="3" name="deco:circulos" descr="obrigada-circulos.png"/>
          <p:cNvPicPr>
            <a:picLocks noChangeAspect="1"/>
          </p:cNvPicPr>
          <p:nvPr/>
        </p:nvPicPr>
        <p:blipFill>
          <a:blip r:embed="rId3"/>
          <a:stretch>
            <a:fillRect/>
          </a:stretch>
        </p:blipFill>
        <p:spPr>
          <a:xfrm>
            <a:off x="3566160" y="1737360"/>
            <a:ext cx="5120640" cy="5120640"/>
          </a:xfrm>
          <a:prstGeom prst="rect">
            <a:avLst/>
          </a:prstGeom>
        </p:spPr>
      </p:pic>
      <p:sp>
        <p:nvSpPr>
          <p:cNvPr id="4" name="txt:ob"/>
          <p:cNvSpPr txBox="1"/>
          <p:nvPr/>
        </p:nvSpPr>
        <p:spPr>
          <a:xfrm>
            <a:off x="822960" y="2468880"/>
            <a:ext cx="2926080" cy="1463040"/>
          </a:xfrm>
          <a:prstGeom prst="rect">
            <a:avLst/>
          </a:prstGeom>
          <a:noFill/>
        </p:spPr>
        <p:txBody>
          <a:bodyPr wrap="square" anchor="t" lIns="0" rIns="0" tIns="0" bIns="0">
            <a:spAutoFit/>
          </a:bodyPr>
          <a:lstStyle/>
          <a:p>
            <a:pPr algn="r">
              <a:lnSpc>
                <a:spcPct val="100000"/>
              </a:lnSpc>
            </a:pPr>
            <a:r>
              <a:rPr sz="11000" b="1" i="1">
                <a:solidFill>
                  <a:srgbClr val="F97816"/>
                </a:solidFill>
                <a:latin typeface="Montserrat"/>
              </a:rPr>
              <a:t>OB</a:t>
            </a:r>
          </a:p>
        </p:txBody>
      </p:sp>
      <p:sp>
        <p:nvSpPr>
          <p:cNvPr id="5" name="txt:da"/>
          <p:cNvSpPr txBox="1"/>
          <p:nvPr/>
        </p:nvSpPr>
        <p:spPr>
          <a:xfrm>
            <a:off x="8549640" y="2468880"/>
            <a:ext cx="3566160" cy="1463040"/>
          </a:xfrm>
          <a:prstGeom prst="rect">
            <a:avLst/>
          </a:prstGeom>
          <a:noFill/>
        </p:spPr>
        <p:txBody>
          <a:bodyPr wrap="square" anchor="t" lIns="0" rIns="0" tIns="0" bIns="0">
            <a:spAutoFit/>
          </a:bodyPr>
          <a:lstStyle/>
          <a:p>
            <a:pPr algn="l">
              <a:lnSpc>
                <a:spcPct val="100000"/>
              </a:lnSpc>
            </a:pPr>
            <a:r>
              <a:rPr sz="11000" b="1" i="1">
                <a:solidFill>
                  <a:srgbClr val="F97816"/>
                </a:solidFill>
                <a:latin typeface="Montserrat"/>
              </a:rPr>
              <a:t>DA!</a:t>
            </a:r>
          </a:p>
        </p:txBody>
      </p:sp>
      <p:pic>
        <p:nvPicPr>
          <p:cNvPr id="6" name="img:ilustracao" descr="obrigada-ilustracao.png"/>
          <p:cNvPicPr>
            <a:picLocks noChangeAspect="1"/>
          </p:cNvPicPr>
          <p:nvPr/>
        </p:nvPicPr>
        <p:blipFill>
          <a:blip r:embed="rId4"/>
          <a:srcRect l="9621" r="9621"/>
          <a:stretch>
            <a:fillRect/>
          </a:stretch>
        </p:blipFill>
        <p:spPr>
          <a:xfrm>
            <a:off x="3657600" y="822960"/>
            <a:ext cx="4873752" cy="6035040"/>
          </a:xfrm>
          <a:prstGeom prst="rect">
            <a:avLst/>
          </a:prstGeom>
        </p:spPr>
      </p:pic>
      <p:sp>
        <p:nvSpPr>
          <p:cNvPr id="7" name="txt:n1"/>
          <p:cNvSpPr txBox="1"/>
          <p:nvPr/>
        </p:nvSpPr>
        <p:spPr>
          <a:xfrm>
            <a:off x="822960" y="6126480"/>
            <a:ext cx="3657600" cy="365760"/>
          </a:xfrm>
          <a:prstGeom prst="rect">
            <a:avLst/>
          </a:prstGeom>
          <a:noFill/>
        </p:spPr>
        <p:txBody>
          <a:bodyPr wrap="square" anchor="t" lIns="0" rIns="0" tIns="0" bIns="0">
            <a:spAutoFit/>
          </a:bodyPr>
          <a:lstStyle/>
          <a:p>
            <a:pPr algn="l">
              <a:lnSpc>
                <a:spcPct val="100000"/>
              </a:lnSpc>
            </a:pPr>
            <a:r>
              <a:rPr sz="1600" b="1" i="0">
                <a:solidFill>
                  <a:srgbClr val="FFFFFF"/>
                </a:solidFill>
                <a:latin typeface="Montserrat"/>
              </a:rPr>
              <a:t>Jamille</a:t>
            </a:r>
            <a:r>
              <a:rPr sz="1600" b="0" i="0">
                <a:solidFill>
                  <a:srgbClr val="FFFFFF"/>
                </a:solidFill>
                <a:latin typeface="Montserrat"/>
              </a:rPr>
              <a:t>Colete</a:t>
            </a:r>
          </a:p>
        </p:txBody>
      </p:sp>
      <p:sp>
        <p:nvSpPr>
          <p:cNvPr id="8" name="txt:n2"/>
          <p:cNvSpPr txBox="1"/>
          <p:nvPr/>
        </p:nvSpPr>
        <p:spPr>
          <a:xfrm>
            <a:off x="8595360" y="6126480"/>
            <a:ext cx="2926080" cy="365760"/>
          </a:xfrm>
          <a:prstGeom prst="rect">
            <a:avLst/>
          </a:prstGeom>
          <a:noFill/>
        </p:spPr>
        <p:txBody>
          <a:bodyPr wrap="square" anchor="t" lIns="0" rIns="0" tIns="0" bIns="0">
            <a:spAutoFit/>
          </a:bodyPr>
          <a:lstStyle/>
          <a:p>
            <a:pPr algn="r">
              <a:lnSpc>
                <a:spcPct val="100000"/>
              </a:lnSpc>
            </a:pPr>
            <a:r>
              <a:rPr sz="1600" b="1" i="0">
                <a:solidFill>
                  <a:srgbClr val="FFFFFF"/>
                </a:solidFill>
                <a:latin typeface="Montserrat"/>
              </a:rPr>
              <a:t>Júlia</a:t>
            </a:r>
            <a:r>
              <a:rPr sz="1600" b="0" i="0">
                <a:solidFill>
                  <a:srgbClr val="FFFFFF"/>
                </a:solidFill>
                <a:latin typeface="Montserrat"/>
              </a:rPr>
              <a:t>Colete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p:tgtEl>
                                          <p:spTgt spid="3"/>
                                        </p:tgtEl>
                                      </p:cBhvr>
                                    </p:animEffect>
                                  </p:childTnLst>
                                </p:cTn>
                              </p:par>
                              <p:par>
                                <p:cTn id="9" presetID="42" presetClass="entr" presetSubtype="0" fill="hold" nodeType="withEffect">
                                  <p:stCondLst>
                                    <p:cond delay="3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00"/>
                                        <p:tgtEl>
                                          <p:spTgt spid="6"/>
                                        </p:tgtEl>
                                      </p:cBhvr>
                                    </p:animEffect>
                                    <p:anim calcmode="lin" valueType="num">
                                      <p:cBhvr>
                                        <p:cTn id="12" dur="700" decel="100000" fill="hold"/>
                                        <p:tgtEl>
                                          <p:spTgt spid="6"/>
                                        </p:tgtEl>
                                        <p:attrNameLst>
                                          <p:attrName>ppt_y</p:attrName>
                                        </p:attrNameLst>
                                      </p:cBhvr>
                                      <p:tavLst>
                                        <p:tav tm="0">
                                          <p:val>
                                            <p:strVal val="#ppt_y+.04"/>
                                          </p:val>
                                        </p:tav>
                                        <p:tav tm="100000">
                                          <p:val>
                                            <p:strVal val="#ppt_y"/>
                                          </p:val>
                                        </p:tav>
                                      </p:tavLst>
                                    </p:anim>
                                  </p:childTnLst>
                                </p:cTn>
                              </p:par>
                              <p:par>
                                <p:cTn id="13" presetID="42" presetClass="entr" presetSubtype="0" fill="hold" nodeType="withEffect">
                                  <p:stCondLst>
                                    <p:cond delay="61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00"/>
                                        <p:tgtEl>
                                          <p:spTgt spid="4"/>
                                        </p:tgtEl>
                                      </p:cBhvr>
                                    </p:animEffect>
                                    <p:anim calcmode="lin" valueType="num">
                                      <p:cBhvr>
                                        <p:cTn id="16" dur="700" decel="100000" fill="hold"/>
                                        <p:tgtEl>
                                          <p:spTgt spid="4"/>
                                        </p:tgtEl>
                                        <p:attrNameLst>
                                          <p:attrName>ppt_y</p:attrName>
                                        </p:attrNameLst>
                                      </p:cBhvr>
                                      <p:tavLst>
                                        <p:tav tm="0">
                                          <p:val>
                                            <p:strVal val="#ppt_y+.04"/>
                                          </p:val>
                                        </p:tav>
                                        <p:tav tm="100000">
                                          <p:val>
                                            <p:strVal val="#ppt_y"/>
                                          </p:val>
                                        </p:tav>
                                      </p:tavLst>
                                    </p:anim>
                                  </p:childTnLst>
                                </p:cTn>
                              </p:par>
                              <p:par>
                                <p:cTn id="17" presetID="42" presetClass="entr" presetSubtype="0" fill="hold" nodeType="withEffect">
                                  <p:stCondLst>
                                    <p:cond delay="87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00"/>
                                        <p:tgtEl>
                                          <p:spTgt spid="5"/>
                                        </p:tgtEl>
                                      </p:cBhvr>
                                    </p:animEffect>
                                    <p:anim calcmode="lin" valueType="num">
                                      <p:cBhvr>
                                        <p:cTn id="20" dur="700" decel="100000" fill="hold"/>
                                        <p:tgtEl>
                                          <p:spTgt spid="5"/>
                                        </p:tgtEl>
                                        <p:attrNameLst>
                                          <p:attrName>ppt_y</p:attrName>
                                        </p:attrNameLst>
                                      </p:cBhvr>
                                      <p:tavLst>
                                        <p:tav tm="0">
                                          <p:val>
                                            <p:strVal val="#ppt_y+.04"/>
                                          </p:val>
                                        </p:tav>
                                        <p:tav tm="100000">
                                          <p:val>
                                            <p:strVal val="#ppt_y"/>
                                          </p:val>
                                        </p:tav>
                                      </p:tavLst>
                                    </p:anim>
                                  </p:childTnLst>
                                </p:cTn>
                              </p:par>
                              <p:par>
                                <p:cTn id="21" presetID="42" presetClass="entr" presetSubtype="0" fill="hold" nodeType="withEffect">
                                  <p:stCondLst>
                                    <p:cond delay="113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00"/>
                                        <p:tgtEl>
                                          <p:spTgt spid="7"/>
                                        </p:tgtEl>
                                      </p:cBhvr>
                                    </p:animEffect>
                                    <p:anim calcmode="lin" valueType="num">
                                      <p:cBhvr>
                                        <p:cTn id="24" dur="700" decel="100000" fill="hold"/>
                                        <p:tgtEl>
                                          <p:spTgt spid="7"/>
                                        </p:tgtEl>
                                        <p:attrNameLst>
                                          <p:attrName>ppt_y</p:attrName>
                                        </p:attrNameLst>
                                      </p:cBhvr>
                                      <p:tavLst>
                                        <p:tav tm="0">
                                          <p:val>
                                            <p:strVal val="#ppt_y+.04"/>
                                          </p:val>
                                        </p:tav>
                                        <p:tav tm="100000">
                                          <p:val>
                                            <p:strVal val="#ppt_y"/>
                                          </p:val>
                                        </p:tav>
                                      </p:tavLst>
                                    </p:anim>
                                  </p:childTnLst>
                                </p:cTn>
                              </p:par>
                              <p:par>
                                <p:cTn id="25" presetID="42" presetClass="entr" presetSubtype="0" fill="hold" nodeType="withEffect">
                                  <p:stCondLst>
                                    <p:cond delay="139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00"/>
                                        <p:tgtEl>
                                          <p:spTgt spid="8"/>
                                        </p:tgtEl>
                                      </p:cBhvr>
                                    </p:animEffect>
                                    <p:anim calcmode="lin" valueType="num">
                                      <p:cBhvr>
                                        <p:cTn id="28" dur="700" decel="100000" fill="hold"/>
                                        <p:tgtEl>
                                          <p:spTgt spid="8"/>
                                        </p:tgtEl>
                                        <p:attrNameLst>
                                          <p:attrName>ppt_y</p:attrName>
                                        </p:attrNameLst>
                                      </p:cBhvr>
                                      <p:tavLst>
                                        <p:tav tm="0">
                                          <p:val>
                                            <p:strVal val="#ppt_y+.04"/>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2026-09-01T22:01:41Z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2026-09-01T00:00:00Z</vt:filetime>
  </property>
  <property fmtid="{D5CDD505-2E9C-101B-9397-08002B2CF9AE}" pid="3" name="Creator">
    <vt:lpwstr>Adobe Illustrator 30.7 (Macintosh)</vt:lpwstr>
  </property>
  <property fmtid="{D5CDD505-2E9C-101B-9397-08002B2CF9AE}" pid="4" name="GTS_PDFXConformance">
    <vt:lpwstr>PDF/X-1a:2001</vt:lpwstr>
  </property>
  <property fmtid="{D5CDD505-2E9C-101B-9397-08002B2CF9AE}" pid="5" name="GTS_PDFXVersion">
    <vt:lpwstr>PDF/X-1:2001</vt:lpwstr>
  </property>
  <property fmtid="{D5CDD505-2E9C-101B-9397-08002B2CF9AE}" pid="6" name="LastSaved">
    <vt:filetime>2026-09-01T00:00:00Z</vt:filetime>
  </property>
  <property fmtid="{D5CDD505-2E9C-101B-9397-08002B2CF9AE}" pid="7" name="Producer">
    <vt:lpwstr>Adobe PDF library 18.00</vt:lpwstr>
  </property>
</Properties>
</file>